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image" Target="../media/image2.e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image" Target="../media/image98.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10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22.wmf"/><Relationship Id="rId1" Type="http://schemas.openxmlformats.org/officeDocument/2006/relationships/image" Target="../media/image12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48.wmf"/><Relationship Id="rId4" Type="http://schemas.openxmlformats.org/officeDocument/2006/relationships/image" Target="../media/image125.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wmf"/><Relationship Id="rId1" Type="http://schemas.openxmlformats.org/officeDocument/2006/relationships/image" Target="../media/image22.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37.wmf"/><Relationship Id="rId1" Type="http://schemas.openxmlformats.org/officeDocument/2006/relationships/image" Target="../media/image13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0.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4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image" Target="../media/image149.emf"/><Relationship Id="rId1" Type="http://schemas.openxmlformats.org/officeDocument/2006/relationships/image" Target="../media/image148.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52.wmf"/><Relationship Id="rId1" Type="http://schemas.openxmlformats.org/officeDocument/2006/relationships/image" Target="../media/image15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58.wmf"/><Relationship Id="rId2" Type="http://schemas.openxmlformats.org/officeDocument/2006/relationships/image" Target="../media/image157.wmf"/><Relationship Id="rId1" Type="http://schemas.openxmlformats.org/officeDocument/2006/relationships/image" Target="../media/image156.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7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 Id="rId5" Type="http://schemas.openxmlformats.org/officeDocument/2006/relationships/image" Target="../media/image177.wmf"/><Relationship Id="rId4" Type="http://schemas.openxmlformats.org/officeDocument/2006/relationships/image" Target="../media/image17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78.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81.emf"/><Relationship Id="rId2" Type="http://schemas.openxmlformats.org/officeDocument/2006/relationships/image" Target="../media/image180.emf"/><Relationship Id="rId1" Type="http://schemas.openxmlformats.org/officeDocument/2006/relationships/image" Target="../media/image17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 Id="rId4" Type="http://schemas.openxmlformats.org/officeDocument/2006/relationships/image" Target="../media/image7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942AE4C-6977-425D-9BEC-0BE25F09716A}" type="datetimeFigureOut">
              <a:rPr lang="en-IN" smtClean="0"/>
              <a:t>22-11-2017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AF5D01-6958-4A9E-8013-4DE7678B81F5}" type="slidenum">
              <a:rPr lang="en-IN" smtClean="0"/>
              <a:t>‹#›</a:t>
            </a:fld>
            <a:endParaRPr lang="en-IN"/>
          </a:p>
        </p:txBody>
      </p:sp>
    </p:spTree>
    <p:extLst>
      <p:ext uri="{BB962C8B-B14F-4D97-AF65-F5344CB8AC3E}">
        <p14:creationId xmlns:p14="http://schemas.microsoft.com/office/powerpoint/2010/main" val="356181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942AE4C-6977-425D-9BEC-0BE25F09716A}" type="datetimeFigureOut">
              <a:rPr lang="en-IN" smtClean="0"/>
              <a:t>22-11-2017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AF5D01-6958-4A9E-8013-4DE7678B81F5}" type="slidenum">
              <a:rPr lang="en-IN" smtClean="0"/>
              <a:t>‹#›</a:t>
            </a:fld>
            <a:endParaRPr lang="en-IN"/>
          </a:p>
        </p:txBody>
      </p:sp>
    </p:spTree>
    <p:extLst>
      <p:ext uri="{BB962C8B-B14F-4D97-AF65-F5344CB8AC3E}">
        <p14:creationId xmlns:p14="http://schemas.microsoft.com/office/powerpoint/2010/main" val="1529163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942AE4C-6977-425D-9BEC-0BE25F09716A}" type="datetimeFigureOut">
              <a:rPr lang="en-IN" smtClean="0"/>
              <a:t>22-11-2017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AF5D01-6958-4A9E-8013-4DE7678B81F5}" type="slidenum">
              <a:rPr lang="en-IN" smtClean="0"/>
              <a:t>‹#›</a:t>
            </a:fld>
            <a:endParaRPr lang="en-IN"/>
          </a:p>
        </p:txBody>
      </p:sp>
    </p:spTree>
    <p:extLst>
      <p:ext uri="{BB962C8B-B14F-4D97-AF65-F5344CB8AC3E}">
        <p14:creationId xmlns:p14="http://schemas.microsoft.com/office/powerpoint/2010/main" val="157671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942AE4C-6977-425D-9BEC-0BE25F09716A}" type="datetimeFigureOut">
              <a:rPr lang="en-IN" smtClean="0"/>
              <a:t>22-11-2017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AF5D01-6958-4A9E-8013-4DE7678B81F5}" type="slidenum">
              <a:rPr lang="en-IN" smtClean="0"/>
              <a:t>‹#›</a:t>
            </a:fld>
            <a:endParaRPr lang="en-IN"/>
          </a:p>
        </p:txBody>
      </p:sp>
    </p:spTree>
    <p:extLst>
      <p:ext uri="{BB962C8B-B14F-4D97-AF65-F5344CB8AC3E}">
        <p14:creationId xmlns:p14="http://schemas.microsoft.com/office/powerpoint/2010/main" val="84377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2AE4C-6977-425D-9BEC-0BE25F09716A}" type="datetimeFigureOut">
              <a:rPr lang="en-IN" smtClean="0"/>
              <a:t>22-11-2017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AF5D01-6958-4A9E-8013-4DE7678B81F5}" type="slidenum">
              <a:rPr lang="en-IN" smtClean="0"/>
              <a:t>‹#›</a:t>
            </a:fld>
            <a:endParaRPr lang="en-IN"/>
          </a:p>
        </p:txBody>
      </p:sp>
    </p:spTree>
    <p:extLst>
      <p:ext uri="{BB962C8B-B14F-4D97-AF65-F5344CB8AC3E}">
        <p14:creationId xmlns:p14="http://schemas.microsoft.com/office/powerpoint/2010/main" val="402697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942AE4C-6977-425D-9BEC-0BE25F09716A}" type="datetimeFigureOut">
              <a:rPr lang="en-IN" smtClean="0"/>
              <a:t>22-11-2017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AF5D01-6958-4A9E-8013-4DE7678B81F5}" type="slidenum">
              <a:rPr lang="en-IN" smtClean="0"/>
              <a:t>‹#›</a:t>
            </a:fld>
            <a:endParaRPr lang="en-IN"/>
          </a:p>
        </p:txBody>
      </p:sp>
    </p:spTree>
    <p:extLst>
      <p:ext uri="{BB962C8B-B14F-4D97-AF65-F5344CB8AC3E}">
        <p14:creationId xmlns:p14="http://schemas.microsoft.com/office/powerpoint/2010/main" val="158672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942AE4C-6977-425D-9BEC-0BE25F09716A}" type="datetimeFigureOut">
              <a:rPr lang="en-IN" smtClean="0"/>
              <a:t>22-11-2017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2AF5D01-6958-4A9E-8013-4DE7678B81F5}" type="slidenum">
              <a:rPr lang="en-IN" smtClean="0"/>
              <a:t>‹#›</a:t>
            </a:fld>
            <a:endParaRPr lang="en-IN"/>
          </a:p>
        </p:txBody>
      </p:sp>
    </p:spTree>
    <p:extLst>
      <p:ext uri="{BB962C8B-B14F-4D97-AF65-F5344CB8AC3E}">
        <p14:creationId xmlns:p14="http://schemas.microsoft.com/office/powerpoint/2010/main" val="134882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942AE4C-6977-425D-9BEC-0BE25F09716A}" type="datetimeFigureOut">
              <a:rPr lang="en-IN" smtClean="0"/>
              <a:t>22-11-2017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2AF5D01-6958-4A9E-8013-4DE7678B81F5}" type="slidenum">
              <a:rPr lang="en-IN" smtClean="0"/>
              <a:t>‹#›</a:t>
            </a:fld>
            <a:endParaRPr lang="en-IN"/>
          </a:p>
        </p:txBody>
      </p:sp>
    </p:spTree>
    <p:extLst>
      <p:ext uri="{BB962C8B-B14F-4D97-AF65-F5344CB8AC3E}">
        <p14:creationId xmlns:p14="http://schemas.microsoft.com/office/powerpoint/2010/main" val="28989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2AE4C-6977-425D-9BEC-0BE25F09716A}" type="datetimeFigureOut">
              <a:rPr lang="en-IN" smtClean="0"/>
              <a:t>22-11-2017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2AF5D01-6958-4A9E-8013-4DE7678B81F5}" type="slidenum">
              <a:rPr lang="en-IN" smtClean="0"/>
              <a:t>‹#›</a:t>
            </a:fld>
            <a:endParaRPr lang="en-IN"/>
          </a:p>
        </p:txBody>
      </p:sp>
    </p:spTree>
    <p:extLst>
      <p:ext uri="{BB962C8B-B14F-4D97-AF65-F5344CB8AC3E}">
        <p14:creationId xmlns:p14="http://schemas.microsoft.com/office/powerpoint/2010/main" val="80866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2AE4C-6977-425D-9BEC-0BE25F09716A}" type="datetimeFigureOut">
              <a:rPr lang="en-IN" smtClean="0"/>
              <a:t>22-11-2017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AF5D01-6958-4A9E-8013-4DE7678B81F5}" type="slidenum">
              <a:rPr lang="en-IN" smtClean="0"/>
              <a:t>‹#›</a:t>
            </a:fld>
            <a:endParaRPr lang="en-IN"/>
          </a:p>
        </p:txBody>
      </p:sp>
    </p:spTree>
    <p:extLst>
      <p:ext uri="{BB962C8B-B14F-4D97-AF65-F5344CB8AC3E}">
        <p14:creationId xmlns:p14="http://schemas.microsoft.com/office/powerpoint/2010/main" val="408903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42AE4C-6977-425D-9BEC-0BE25F09716A}" type="datetimeFigureOut">
              <a:rPr lang="en-IN" smtClean="0"/>
              <a:t>22-11-2017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AF5D01-6958-4A9E-8013-4DE7678B81F5}" type="slidenum">
              <a:rPr lang="en-IN" smtClean="0"/>
              <a:t>‹#›</a:t>
            </a:fld>
            <a:endParaRPr lang="en-IN"/>
          </a:p>
        </p:txBody>
      </p:sp>
    </p:spTree>
    <p:extLst>
      <p:ext uri="{BB962C8B-B14F-4D97-AF65-F5344CB8AC3E}">
        <p14:creationId xmlns:p14="http://schemas.microsoft.com/office/powerpoint/2010/main" val="21779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2AE4C-6977-425D-9BEC-0BE25F09716A}" type="datetimeFigureOut">
              <a:rPr lang="en-IN" smtClean="0"/>
              <a:t>22-11-2017</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F5D01-6958-4A9E-8013-4DE7678B81F5}" type="slidenum">
              <a:rPr lang="en-IN" smtClean="0"/>
              <a:t>‹#›</a:t>
            </a:fld>
            <a:endParaRPr lang="en-IN"/>
          </a:p>
        </p:txBody>
      </p:sp>
    </p:spTree>
    <p:extLst>
      <p:ext uri="{BB962C8B-B14F-4D97-AF65-F5344CB8AC3E}">
        <p14:creationId xmlns:p14="http://schemas.microsoft.com/office/powerpoint/2010/main" val="1403160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1.wmf"/><Relationship Id="rId5" Type="http://schemas.openxmlformats.org/officeDocument/2006/relationships/oleObject" Target="../embeddings/oleObject11.bin"/><Relationship Id="rId10" Type="http://schemas.openxmlformats.org/officeDocument/2006/relationships/image" Target="../media/image62.wmf"/><Relationship Id="rId4" Type="http://schemas.openxmlformats.org/officeDocument/2006/relationships/image" Target="../media/image64.wmf"/><Relationship Id="rId9"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70.emf"/><Relationship Id="rId3" Type="http://schemas.openxmlformats.org/officeDocument/2006/relationships/image" Target="../media/image71.png"/><Relationship Id="rId7" Type="http://schemas.openxmlformats.org/officeDocument/2006/relationships/image" Target="../media/image67.emf"/><Relationship Id="rId12"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69.emf"/><Relationship Id="rId5" Type="http://schemas.openxmlformats.org/officeDocument/2006/relationships/image" Target="../media/image73.png"/><Relationship Id="rId10" Type="http://schemas.openxmlformats.org/officeDocument/2006/relationships/oleObject" Target="../embeddings/oleObject15.bin"/><Relationship Id="rId4" Type="http://schemas.openxmlformats.org/officeDocument/2006/relationships/image" Target="../media/image72.png"/><Relationship Id="rId9" Type="http://schemas.openxmlformats.org/officeDocument/2006/relationships/image" Target="../media/image6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76.wmf"/><Relationship Id="rId5" Type="http://schemas.openxmlformats.org/officeDocument/2006/relationships/oleObject" Target="../embeddings/oleObject19.bin"/><Relationship Id="rId4" Type="http://schemas.openxmlformats.org/officeDocument/2006/relationships/image" Target="../media/image75.wmf"/></Relationships>
</file>

<file path=ppt/slides/_rels/slide18.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78.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77.e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80.e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oleObject" Target="../embeddings/oleObject3.bin"/><Relationship Id="rId1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hyperlink" Target="http://upload.wikimedia.org/wikipedia/commons/e/e7/Ferrocene-2D.png" TargetMode="External"/><Relationship Id="rId12" Type="http://schemas.openxmlformats.org/officeDocument/2006/relationships/image" Target="../media/image3.png"/><Relationship Id="rId17" Type="http://schemas.openxmlformats.org/officeDocument/2006/relationships/image" Target="../media/image11.png"/><Relationship Id="rId2" Type="http://schemas.openxmlformats.org/officeDocument/2006/relationships/slideLayout" Target="../slideLayouts/slideLayout7.xml"/><Relationship Id="rId16" Type="http://schemas.openxmlformats.org/officeDocument/2006/relationships/image" Target="../media/image5.wmf"/><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oleObject" Target="../embeddings/oleObject2.bin"/><Relationship Id="rId5" Type="http://schemas.openxmlformats.org/officeDocument/2006/relationships/image" Target="../media/image8.jpeg"/><Relationship Id="rId15" Type="http://schemas.openxmlformats.org/officeDocument/2006/relationships/oleObject" Target="../embeddings/oleObject4.bin"/><Relationship Id="rId10" Type="http://schemas.openxmlformats.org/officeDocument/2006/relationships/image" Target="../media/image2.emf"/><Relationship Id="rId4" Type="http://schemas.openxmlformats.org/officeDocument/2006/relationships/image" Target="../media/image7.png"/><Relationship Id="rId9" Type="http://schemas.openxmlformats.org/officeDocument/2006/relationships/oleObject" Target="../embeddings/oleObject1.bin"/><Relationship Id="rId14" Type="http://schemas.openxmlformats.org/officeDocument/2006/relationships/image" Target="../media/image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8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83.wmf"/><Relationship Id="rId5" Type="http://schemas.openxmlformats.org/officeDocument/2006/relationships/oleObject" Target="../embeddings/oleObject25.bin"/><Relationship Id="rId4" Type="http://schemas.openxmlformats.org/officeDocument/2006/relationships/image" Target="../media/image8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8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image" Target="../media/image89.wmf"/><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7.wmf"/><Relationship Id="rId5" Type="http://schemas.openxmlformats.org/officeDocument/2006/relationships/oleObject" Target="../embeddings/oleObject28.bin"/><Relationship Id="rId4" Type="http://schemas.openxmlformats.org/officeDocument/2006/relationships/image" Target="../media/image90.wmf"/></Relationships>
</file>

<file path=ppt/slides/_rels/slide27.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92.wmf"/><Relationship Id="rId5" Type="http://schemas.openxmlformats.org/officeDocument/2006/relationships/oleObject" Target="../embeddings/oleObject31.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33.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9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96.emf"/></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9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99.emf"/><Relationship Id="rId5" Type="http://schemas.openxmlformats.org/officeDocument/2006/relationships/oleObject" Target="../embeddings/oleObject38.bin"/><Relationship Id="rId4" Type="http://schemas.openxmlformats.org/officeDocument/2006/relationships/image" Target="../media/image98.emf"/></Relationships>
</file>

<file path=ppt/slides/_rels/slide32.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01.wmf"/><Relationship Id="rId5" Type="http://schemas.openxmlformats.org/officeDocument/2006/relationships/oleObject" Target="../embeddings/oleObject40.bin"/><Relationship Id="rId4" Type="http://schemas.openxmlformats.org/officeDocument/2006/relationships/image" Target="../media/image100.wmf"/><Relationship Id="rId9" Type="http://schemas.openxmlformats.org/officeDocument/2006/relationships/image" Target="../media/image10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05.emf"/><Relationship Id="rId5" Type="http://schemas.openxmlformats.org/officeDocument/2006/relationships/oleObject" Target="../embeddings/oleObject43.bin"/><Relationship Id="rId4" Type="http://schemas.openxmlformats.org/officeDocument/2006/relationships/image" Target="../media/image104.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106.emf"/></Relationships>
</file>

<file path=ppt/slides/_rels/slide35.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114.png"/><Relationship Id="rId17" Type="http://schemas.openxmlformats.org/officeDocument/2006/relationships/image" Target="../media/image44.png"/><Relationship Id="rId2" Type="http://schemas.openxmlformats.org/officeDocument/2006/relationships/image" Target="../media/image107.png"/><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113.png"/><Relationship Id="rId5" Type="http://schemas.openxmlformats.org/officeDocument/2006/relationships/image" Target="../media/image109.png"/><Relationship Id="rId15" Type="http://schemas.openxmlformats.org/officeDocument/2006/relationships/image" Target="../media/image117.png"/><Relationship Id="rId10" Type="http://schemas.openxmlformats.org/officeDocument/2006/relationships/image" Target="../media/image112.png"/><Relationship Id="rId4" Type="http://schemas.openxmlformats.org/officeDocument/2006/relationships/image" Target="../media/image108.png"/><Relationship Id="rId9" Type="http://schemas.openxmlformats.org/officeDocument/2006/relationships/image" Target="../media/image111.png"/><Relationship Id="rId14" Type="http://schemas.openxmlformats.org/officeDocument/2006/relationships/image" Target="../media/image116.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119.jpeg"/><Relationship Id="rId4" Type="http://schemas.openxmlformats.org/officeDocument/2006/relationships/image" Target="../media/image118.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12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122.wmf"/><Relationship Id="rId5" Type="http://schemas.openxmlformats.org/officeDocument/2006/relationships/oleObject" Target="../embeddings/oleObject48.bin"/><Relationship Id="rId4" Type="http://schemas.openxmlformats.org/officeDocument/2006/relationships/image" Target="../media/image121.wmf"/></Relationships>
</file>

<file path=ppt/slides/_rels/slide39.x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23.wmf"/><Relationship Id="rId5" Type="http://schemas.openxmlformats.org/officeDocument/2006/relationships/oleObject" Target="../embeddings/oleObject50.bin"/><Relationship Id="rId10" Type="http://schemas.openxmlformats.org/officeDocument/2006/relationships/image" Target="../media/image125.emf"/><Relationship Id="rId4" Type="http://schemas.openxmlformats.org/officeDocument/2006/relationships/image" Target="../media/image48.wmf"/><Relationship Id="rId9" Type="http://schemas.openxmlformats.org/officeDocument/2006/relationships/oleObject" Target="../embeddings/oleObject52.bin"/></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6.wmf"/></Relationships>
</file>

<file path=ppt/slides/_rels/slide40.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27.wmf"/><Relationship Id="rId5" Type="http://schemas.openxmlformats.org/officeDocument/2006/relationships/oleObject" Target="../embeddings/oleObject54.bin"/><Relationship Id="rId10" Type="http://schemas.openxmlformats.org/officeDocument/2006/relationships/image" Target="../media/image130.jpeg"/><Relationship Id="rId4" Type="http://schemas.openxmlformats.org/officeDocument/2006/relationships/image" Target="../media/image126.wmf"/><Relationship Id="rId9" Type="http://schemas.openxmlformats.org/officeDocument/2006/relationships/image" Target="../media/image129.jpeg"/></Relationships>
</file>

<file path=ppt/slides/_rels/slide41.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32.wmf"/><Relationship Id="rId5" Type="http://schemas.openxmlformats.org/officeDocument/2006/relationships/oleObject" Target="../embeddings/oleObject57.bin"/><Relationship Id="rId4" Type="http://schemas.openxmlformats.org/officeDocument/2006/relationships/image" Target="../media/image13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35.wmf"/><Relationship Id="rId5" Type="http://schemas.openxmlformats.org/officeDocument/2006/relationships/oleObject" Target="../embeddings/oleObject60.bin"/><Relationship Id="rId4" Type="http://schemas.openxmlformats.org/officeDocument/2006/relationships/image" Target="../media/image134.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37.wmf"/><Relationship Id="rId5" Type="http://schemas.openxmlformats.org/officeDocument/2006/relationships/oleObject" Target="../embeddings/oleObject62.bin"/><Relationship Id="rId4" Type="http://schemas.openxmlformats.org/officeDocument/2006/relationships/image" Target="../media/image13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13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140.wmf"/><Relationship Id="rId5" Type="http://schemas.openxmlformats.org/officeDocument/2006/relationships/oleObject" Target="../embeddings/oleObject65.bin"/><Relationship Id="rId4" Type="http://schemas.openxmlformats.org/officeDocument/2006/relationships/image" Target="../media/image139.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141.emf"/></Relationships>
</file>

<file path=ppt/slides/_rels/slide48.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image" Target="../media/image142.wmf"/><Relationship Id="rId5" Type="http://schemas.openxmlformats.org/officeDocument/2006/relationships/oleObject" Target="../embeddings/oleObject68.bin"/><Relationship Id="rId4" Type="http://schemas.openxmlformats.org/officeDocument/2006/relationships/image" Target="../media/image140.wmf"/><Relationship Id="rId9" Type="http://schemas.openxmlformats.org/officeDocument/2006/relationships/image" Target="../media/image144.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145.emf"/></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wm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147.jpeg"/><Relationship Id="rId4" Type="http://schemas.openxmlformats.org/officeDocument/2006/relationships/image" Target="../media/image146.wmf"/></Relationships>
</file>

<file path=ppt/slides/_rels/slide51.xml.rels><?xml version="1.0" encoding="UTF-8" standalone="yes"?>
<Relationships xmlns="http://schemas.openxmlformats.org/package/2006/relationships"><Relationship Id="rId8" Type="http://schemas.openxmlformats.org/officeDocument/2006/relationships/image" Target="../media/image150.e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149.emf"/><Relationship Id="rId5" Type="http://schemas.openxmlformats.org/officeDocument/2006/relationships/oleObject" Target="../embeddings/oleObject73.bin"/><Relationship Id="rId4" Type="http://schemas.openxmlformats.org/officeDocument/2006/relationships/image" Target="../media/image148.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152.wmf"/><Relationship Id="rId5" Type="http://schemas.openxmlformats.org/officeDocument/2006/relationships/oleObject" Target="../embeddings/oleObject76.bin"/><Relationship Id="rId4" Type="http://schemas.openxmlformats.org/officeDocument/2006/relationships/image" Target="../media/image151.wmf"/></Relationships>
</file>

<file path=ppt/slides/_rels/slide53.x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154.wmf"/><Relationship Id="rId5" Type="http://schemas.openxmlformats.org/officeDocument/2006/relationships/oleObject" Target="../embeddings/oleObject78.bin"/><Relationship Id="rId4" Type="http://schemas.openxmlformats.org/officeDocument/2006/relationships/image" Target="../media/image153.wmf"/></Relationships>
</file>

<file path=ppt/slides/_rels/slide54.x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oleObject" Target="../embeddings/oleObject80.bin"/><Relationship Id="rId7"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157.wmf"/><Relationship Id="rId5" Type="http://schemas.openxmlformats.org/officeDocument/2006/relationships/oleObject" Target="../embeddings/oleObject81.bin"/><Relationship Id="rId4" Type="http://schemas.openxmlformats.org/officeDocument/2006/relationships/image" Target="../media/image156.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160.png"/><Relationship Id="rId4" Type="http://schemas.openxmlformats.org/officeDocument/2006/relationships/image" Target="../media/image159.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16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oleObject" Target="../embeddings/oleObject85.bin"/><Relationship Id="rId7" Type="http://schemas.openxmlformats.org/officeDocument/2006/relationships/image" Target="../media/image165.jpeg"/><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164.jpeg"/><Relationship Id="rId5" Type="http://schemas.openxmlformats.org/officeDocument/2006/relationships/image" Target="../media/image163.jpeg"/><Relationship Id="rId10" Type="http://schemas.openxmlformats.org/officeDocument/2006/relationships/image" Target="../media/image168.png"/><Relationship Id="rId4" Type="http://schemas.openxmlformats.org/officeDocument/2006/relationships/image" Target="../media/image162.wmf"/><Relationship Id="rId9" Type="http://schemas.openxmlformats.org/officeDocument/2006/relationships/image" Target="../media/image16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4.emf"/><Relationship Id="rId3" Type="http://schemas.openxmlformats.org/officeDocument/2006/relationships/image" Target="../media/image25.jpeg"/><Relationship Id="rId7" Type="http://schemas.openxmlformats.org/officeDocument/2006/relationships/image" Target="../media/image23.wmf"/><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8.jpeg"/><Relationship Id="rId5" Type="http://schemas.openxmlformats.org/officeDocument/2006/relationships/image" Target="../media/image22.emf"/><Relationship Id="rId10" Type="http://schemas.openxmlformats.org/officeDocument/2006/relationships/hyperlink" Target="http://www.ask.com/wiki/File:Mocarbonyl.JPG?qsrc=3044" TargetMode="External"/><Relationship Id="rId4" Type="http://schemas.openxmlformats.org/officeDocument/2006/relationships/oleObject" Target="../embeddings/oleObject6.bin"/><Relationship Id="rId9" Type="http://schemas.openxmlformats.org/officeDocument/2006/relationships/image" Target="../media/image27.png"/></Relationships>
</file>

<file path=ppt/slides/_rels/slide60.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image" Target="../media/image169.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46.vml"/><Relationship Id="rId4" Type="http://schemas.openxmlformats.org/officeDocument/2006/relationships/image" Target="../media/image170.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47.vml"/><Relationship Id="rId4" Type="http://schemas.openxmlformats.org/officeDocument/2006/relationships/image" Target="../media/image170.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image" Target="../media/image17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image" Target="../media/image172.wmf"/></Relationships>
</file>

<file path=ppt/slides/_rels/slide67.x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177.wmf"/><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174.wmf"/><Relationship Id="rId11" Type="http://schemas.openxmlformats.org/officeDocument/2006/relationships/oleObject" Target="../embeddings/oleObject95.bin"/><Relationship Id="rId5" Type="http://schemas.openxmlformats.org/officeDocument/2006/relationships/oleObject" Target="../embeddings/oleObject92.bin"/><Relationship Id="rId10" Type="http://schemas.openxmlformats.org/officeDocument/2006/relationships/image" Target="../media/image176.emf"/><Relationship Id="rId4" Type="http://schemas.openxmlformats.org/officeDocument/2006/relationships/image" Target="../media/image173.wmf"/><Relationship Id="rId9" Type="http://schemas.openxmlformats.org/officeDocument/2006/relationships/oleObject" Target="../embeddings/oleObject94.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image" Target="../media/image178.wmf"/></Relationships>
</file>

<file path=ppt/slides/_rels/slide69.xml.rels><?xml version="1.0" encoding="UTF-8" standalone="yes"?>
<Relationships xmlns="http://schemas.openxmlformats.org/package/2006/relationships"><Relationship Id="rId8" Type="http://schemas.openxmlformats.org/officeDocument/2006/relationships/image" Target="../media/image181.e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image" Target="../media/image180.emf"/><Relationship Id="rId5" Type="http://schemas.openxmlformats.org/officeDocument/2006/relationships/oleObject" Target="../embeddings/oleObject98.bin"/><Relationship Id="rId4" Type="http://schemas.openxmlformats.org/officeDocument/2006/relationships/image" Target="../media/image179.emf"/></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image" Target="../media/image182.emf"/></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eg"/></Relationships>
</file>

<file path=ppt/slides/_rels/slide9.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5.png"/><Relationship Id="rId3" Type="http://schemas.openxmlformats.org/officeDocument/2006/relationships/image" Target="../media/image49.jpeg"/><Relationship Id="rId7" Type="http://schemas.openxmlformats.org/officeDocument/2006/relationships/image" Target="../media/image53.png"/><Relationship Id="rId12"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2.wmf"/><Relationship Id="rId11" Type="http://schemas.openxmlformats.org/officeDocument/2006/relationships/oleObject" Target="../embeddings/oleObject10.bin"/><Relationship Id="rId5" Type="http://schemas.openxmlformats.org/officeDocument/2006/relationships/image" Target="../media/image51.jpeg"/><Relationship Id="rId10" Type="http://schemas.openxmlformats.org/officeDocument/2006/relationships/image" Target="../media/image47.wmf"/><Relationship Id="rId4" Type="http://schemas.openxmlformats.org/officeDocument/2006/relationships/image" Target="../media/image50.jpeg"/><Relationship Id="rId9"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8600" y="609600"/>
            <a:ext cx="4876800" cy="369332"/>
          </a:xfrm>
          <a:prstGeom prst="rect">
            <a:avLst/>
          </a:prstGeom>
          <a:gradFill>
            <a:gsLst>
              <a:gs pos="0">
                <a:srgbClr val="8488C4"/>
              </a:gs>
              <a:gs pos="53000">
                <a:srgbClr val="D4DEFF"/>
              </a:gs>
              <a:gs pos="83000">
                <a:srgbClr val="D4DEFF"/>
              </a:gs>
              <a:gs pos="100000">
                <a:srgbClr val="96AB94"/>
              </a:gs>
            </a:gsLst>
            <a:lin ang="5400000" scaled="0"/>
          </a:gradFill>
        </p:spPr>
        <p:txBody>
          <a:bodyPr wrap="square" rtlCol="0">
            <a:spAutoFit/>
          </a:bodyPr>
          <a:lstStyle/>
          <a:p>
            <a:r>
              <a:rPr lang="en-US" dirty="0"/>
              <a:t>   Basic Inorganic Chemistry For  </a:t>
            </a:r>
            <a:r>
              <a:rPr lang="en-US" dirty="0" err="1"/>
              <a:t>B.Tech</a:t>
            </a:r>
            <a:r>
              <a:rPr lang="en-US" dirty="0"/>
              <a:t> &amp; </a:t>
            </a:r>
            <a:r>
              <a:rPr lang="en-US" dirty="0" err="1"/>
              <a:t>B.Sc</a:t>
            </a:r>
            <a:r>
              <a:rPr lang="en-US" dirty="0"/>
              <a:t> I </a:t>
            </a:r>
            <a:r>
              <a:rPr lang="en-US" dirty="0" err="1"/>
              <a:t>yr</a:t>
            </a:r>
            <a:r>
              <a:rPr lang="en-US" dirty="0"/>
              <a:t> </a:t>
            </a:r>
          </a:p>
        </p:txBody>
      </p:sp>
      <p:sp>
        <p:nvSpPr>
          <p:cNvPr id="6" name="TextBox 5"/>
          <p:cNvSpPr txBox="1"/>
          <p:nvPr/>
        </p:nvSpPr>
        <p:spPr>
          <a:xfrm>
            <a:off x="2279561" y="2761445"/>
            <a:ext cx="8023537" cy="2677656"/>
          </a:xfrm>
          <a:prstGeom prst="rect">
            <a:avLst/>
          </a:prstGeom>
          <a:blipFill>
            <a:blip r:embed="rId2" cstate="print"/>
            <a:tile tx="0" ty="0" sx="100000" sy="100000" flip="none" algn="tl"/>
          </a:blipFill>
        </p:spPr>
        <p:txBody>
          <a:bodyPr wrap="square" rtlCol="0">
            <a:spAutoFit/>
          </a:bodyPr>
          <a:lstStyle/>
          <a:p>
            <a:pPr algn="ctr"/>
            <a:r>
              <a:rPr lang="en-US" sz="2800" dirty="0"/>
              <a:t>Organometallic  </a:t>
            </a:r>
            <a:r>
              <a:rPr lang="en-US" sz="2800" dirty="0" smtClean="0"/>
              <a:t>Chemistry</a:t>
            </a:r>
          </a:p>
          <a:p>
            <a:pPr algn="ctr"/>
            <a:r>
              <a:rPr lang="en-US" sz="2800" dirty="0" smtClean="0"/>
              <a:t>( 4 lectures)</a:t>
            </a:r>
          </a:p>
          <a:p>
            <a:pPr algn="ctr"/>
            <a:endParaRPr lang="en-US" sz="2800" dirty="0"/>
          </a:p>
          <a:p>
            <a:pPr algn="ctr"/>
            <a:r>
              <a:rPr lang="en-US" sz="2800" dirty="0"/>
              <a:t>The 18 electron rule, Metal </a:t>
            </a:r>
            <a:r>
              <a:rPr lang="en-US" sz="2800" dirty="0" smtClean="0"/>
              <a:t>Carbonyls and sandwich compounds, </a:t>
            </a:r>
            <a:r>
              <a:rPr lang="en-US" sz="2800" dirty="0"/>
              <a:t>Unique reactions of organometallics and their use in explaining homogeneous catalysis</a:t>
            </a:r>
          </a:p>
        </p:txBody>
      </p:sp>
      <p:sp>
        <p:nvSpPr>
          <p:cNvPr id="2" name="TextBox 1"/>
          <p:cNvSpPr txBox="1"/>
          <p:nvPr/>
        </p:nvSpPr>
        <p:spPr>
          <a:xfrm>
            <a:off x="4468969" y="6065949"/>
            <a:ext cx="5447763" cy="369332"/>
          </a:xfrm>
          <a:prstGeom prst="rect">
            <a:avLst/>
          </a:prstGeom>
          <a:noFill/>
        </p:spPr>
        <p:txBody>
          <a:bodyPr wrap="square" rtlCol="0">
            <a:spAutoFit/>
          </a:bodyPr>
          <a:lstStyle/>
          <a:p>
            <a:r>
              <a:rPr lang="en-IN" dirty="0" smtClean="0"/>
              <a:t>Prepared by </a:t>
            </a:r>
            <a:r>
              <a:rPr lang="en-IN" dirty="0" err="1" smtClean="0"/>
              <a:t>Prof.</a:t>
            </a:r>
            <a:r>
              <a:rPr lang="en-IN" dirty="0" smtClean="0"/>
              <a:t>  Anil J. Elias, IIT Delhi</a:t>
            </a:r>
            <a:endParaRPr lang="en-IN" dirty="0"/>
          </a:p>
        </p:txBody>
      </p:sp>
    </p:spTree>
    <p:extLst>
      <p:ext uri="{BB962C8B-B14F-4D97-AF65-F5344CB8AC3E}">
        <p14:creationId xmlns:p14="http://schemas.microsoft.com/office/powerpoint/2010/main" val="373906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5" descr="Ferrocen"/>
          <p:cNvPicPr>
            <a:picLocks noChangeAspect="1" noChangeArrowheads="1"/>
          </p:cNvPicPr>
          <p:nvPr/>
        </p:nvPicPr>
        <p:blipFill>
          <a:blip r:embed="rId2" cstate="print"/>
          <a:srcRect/>
          <a:stretch>
            <a:fillRect/>
          </a:stretch>
        </p:blipFill>
        <p:spPr bwMode="auto">
          <a:xfrm>
            <a:off x="8001000" y="1676401"/>
            <a:ext cx="2514600" cy="1882775"/>
          </a:xfrm>
          <a:prstGeom prst="rect">
            <a:avLst/>
          </a:prstGeom>
          <a:noFill/>
          <a:ln w="9525">
            <a:noFill/>
            <a:miter lim="800000"/>
            <a:headEnd/>
            <a:tailEnd/>
          </a:ln>
        </p:spPr>
      </p:pic>
      <p:pic>
        <p:nvPicPr>
          <p:cNvPr id="5124" name="Picture 6" descr="800px-Photo_of_Ferrocene_%28powdered%29"/>
          <p:cNvPicPr>
            <a:picLocks noChangeAspect="1" noChangeArrowheads="1"/>
          </p:cNvPicPr>
          <p:nvPr/>
        </p:nvPicPr>
        <p:blipFill>
          <a:blip r:embed="rId3" cstate="print"/>
          <a:srcRect l="12280" r="21880"/>
          <a:stretch>
            <a:fillRect/>
          </a:stretch>
        </p:blipFill>
        <p:spPr bwMode="auto">
          <a:xfrm>
            <a:off x="1524000" y="1905001"/>
            <a:ext cx="2133600" cy="1617663"/>
          </a:xfrm>
          <a:prstGeom prst="rect">
            <a:avLst/>
          </a:prstGeom>
          <a:noFill/>
          <a:ln w="9525">
            <a:noFill/>
            <a:miter lim="800000"/>
            <a:headEnd/>
            <a:tailEnd/>
          </a:ln>
        </p:spPr>
      </p:pic>
      <p:pic>
        <p:nvPicPr>
          <p:cNvPr id="5125" name="Picture 7" descr="Picture file ferrocene burning 078"/>
          <p:cNvPicPr>
            <a:picLocks noChangeAspect="1" noChangeArrowheads="1"/>
          </p:cNvPicPr>
          <p:nvPr/>
        </p:nvPicPr>
        <p:blipFill>
          <a:blip r:embed="rId4" cstate="print"/>
          <a:srcRect l="9375" b="17647"/>
          <a:stretch>
            <a:fillRect/>
          </a:stretch>
        </p:blipFill>
        <p:spPr bwMode="auto">
          <a:xfrm>
            <a:off x="3733801" y="990600"/>
            <a:ext cx="4156509" cy="2742142"/>
          </a:xfrm>
          <a:prstGeom prst="rect">
            <a:avLst/>
          </a:prstGeom>
          <a:noFill/>
          <a:ln w="9525">
            <a:noFill/>
            <a:miter lim="800000"/>
            <a:headEnd/>
            <a:tailEnd/>
          </a:ln>
        </p:spPr>
      </p:pic>
      <p:pic>
        <p:nvPicPr>
          <p:cNvPr id="5126" name="Picture 8"/>
          <p:cNvPicPr>
            <a:picLocks noChangeAspect="1" noChangeArrowheads="1"/>
          </p:cNvPicPr>
          <p:nvPr/>
        </p:nvPicPr>
        <p:blipFill>
          <a:blip r:embed="rId5" cstate="print"/>
          <a:srcRect l="22858" t="17143" r="20000" b="8571"/>
          <a:stretch>
            <a:fillRect/>
          </a:stretch>
        </p:blipFill>
        <p:spPr bwMode="auto">
          <a:xfrm>
            <a:off x="6248400" y="4267200"/>
            <a:ext cx="1720850" cy="1905000"/>
          </a:xfrm>
          <a:prstGeom prst="rect">
            <a:avLst/>
          </a:prstGeom>
          <a:noFill/>
          <a:ln w="9525">
            <a:noFill/>
            <a:miter lim="800000"/>
            <a:headEnd/>
            <a:tailEnd/>
          </a:ln>
        </p:spPr>
      </p:pic>
      <p:sp>
        <p:nvSpPr>
          <p:cNvPr id="5127" name="Text Box 10"/>
          <p:cNvSpPr txBox="1">
            <a:spLocks noChangeArrowheads="1"/>
          </p:cNvSpPr>
          <p:nvPr/>
        </p:nvSpPr>
        <p:spPr bwMode="auto">
          <a:xfrm>
            <a:off x="8153400" y="4191001"/>
            <a:ext cx="2362200" cy="2554545"/>
          </a:xfrm>
          <a:prstGeom prst="rect">
            <a:avLst/>
          </a:prstGeom>
          <a:noFill/>
          <a:ln w="9525">
            <a:noFill/>
            <a:miter lim="800000"/>
            <a:headEnd/>
            <a:tailEnd/>
          </a:ln>
        </p:spPr>
        <p:txBody>
          <a:bodyPr wrap="square">
            <a:spAutoFit/>
          </a:bodyPr>
          <a:lstStyle/>
          <a:p>
            <a:pPr algn="just">
              <a:spcBef>
                <a:spcPct val="50000"/>
              </a:spcBef>
            </a:pPr>
            <a:r>
              <a:rPr lang="en-US" sz="1600" b="1" dirty="0" err="1"/>
              <a:t>Ferox</a:t>
            </a:r>
            <a:r>
              <a:rPr lang="en-US" sz="1600" b="1" dirty="0"/>
              <a:t> Gas &amp; Diesel Fuel Additive is a catalyst that is an eco-friendly fuel additive and horsepower booster. It allegedly increases mileage from between 10 and 20% while also significantly reducing harmful emissions. </a:t>
            </a:r>
            <a:r>
              <a:rPr lang="en-US" sz="1600" dirty="0"/>
              <a:t> </a:t>
            </a:r>
          </a:p>
        </p:txBody>
      </p:sp>
      <p:sp>
        <p:nvSpPr>
          <p:cNvPr id="5128" name="Text Box 11"/>
          <p:cNvSpPr txBox="1">
            <a:spLocks noChangeArrowheads="1"/>
          </p:cNvSpPr>
          <p:nvPr/>
        </p:nvSpPr>
        <p:spPr bwMode="auto">
          <a:xfrm>
            <a:off x="2286000" y="457201"/>
            <a:ext cx="7696200" cy="366713"/>
          </a:xfrm>
          <a:prstGeom prst="rect">
            <a:avLst/>
          </a:prstGeom>
          <a:solidFill>
            <a:srgbClr val="00FF00"/>
          </a:solidFill>
          <a:ln w="9525">
            <a:noFill/>
            <a:miter lim="800000"/>
            <a:headEnd/>
            <a:tailEnd/>
          </a:ln>
        </p:spPr>
        <p:txBody>
          <a:bodyPr>
            <a:spAutoFit/>
          </a:bodyPr>
          <a:lstStyle/>
          <a:p>
            <a:pPr algn="ctr">
              <a:spcBef>
                <a:spcPct val="50000"/>
              </a:spcBef>
            </a:pPr>
            <a:r>
              <a:rPr lang="en-US" dirty="0" err="1"/>
              <a:t>Ferrocene</a:t>
            </a:r>
            <a:r>
              <a:rPr lang="en-US" dirty="0"/>
              <a:t>: Fuel additive, smoke suppressant and </a:t>
            </a:r>
            <a:r>
              <a:rPr lang="en-US" dirty="0" err="1"/>
              <a:t>chiral</a:t>
            </a:r>
            <a:r>
              <a:rPr lang="en-US" dirty="0"/>
              <a:t> catalyst precursor</a:t>
            </a:r>
          </a:p>
        </p:txBody>
      </p:sp>
      <p:sp>
        <p:nvSpPr>
          <p:cNvPr id="5129" name="Text Box 13"/>
          <p:cNvSpPr txBox="1">
            <a:spLocks noChangeArrowheads="1"/>
          </p:cNvSpPr>
          <p:nvPr/>
        </p:nvSpPr>
        <p:spPr bwMode="auto">
          <a:xfrm>
            <a:off x="2057400" y="3505200"/>
            <a:ext cx="1752600" cy="304800"/>
          </a:xfrm>
          <a:prstGeom prst="rect">
            <a:avLst/>
          </a:prstGeom>
          <a:noFill/>
          <a:ln w="9525">
            <a:noFill/>
            <a:miter lim="800000"/>
            <a:headEnd/>
            <a:tailEnd/>
          </a:ln>
        </p:spPr>
        <p:txBody>
          <a:bodyPr>
            <a:spAutoFit/>
          </a:bodyPr>
          <a:lstStyle/>
          <a:p>
            <a:pPr>
              <a:spcBef>
                <a:spcPct val="50000"/>
              </a:spcBef>
            </a:pPr>
            <a:r>
              <a:rPr lang="en-US" sz="1400" b="1"/>
              <a:t>Ferrocene powder</a:t>
            </a:r>
          </a:p>
        </p:txBody>
      </p:sp>
      <p:sp>
        <p:nvSpPr>
          <p:cNvPr id="5130" name="Text Box 14"/>
          <p:cNvSpPr txBox="1">
            <a:spLocks noChangeArrowheads="1"/>
          </p:cNvSpPr>
          <p:nvPr/>
        </p:nvSpPr>
        <p:spPr bwMode="auto">
          <a:xfrm>
            <a:off x="8305800" y="3581400"/>
            <a:ext cx="1981200" cy="304800"/>
          </a:xfrm>
          <a:prstGeom prst="rect">
            <a:avLst/>
          </a:prstGeom>
          <a:noFill/>
          <a:ln w="9525">
            <a:noFill/>
            <a:miter lim="800000"/>
            <a:headEnd/>
            <a:tailEnd/>
          </a:ln>
        </p:spPr>
        <p:txBody>
          <a:bodyPr>
            <a:spAutoFit/>
          </a:bodyPr>
          <a:lstStyle/>
          <a:p>
            <a:pPr>
              <a:spcBef>
                <a:spcPct val="50000"/>
              </a:spcBef>
            </a:pPr>
            <a:r>
              <a:rPr lang="en-US" sz="1400" b="1" dirty="0" err="1"/>
              <a:t>Ferrocene</a:t>
            </a:r>
            <a:r>
              <a:rPr lang="en-US" sz="1400" b="1" dirty="0"/>
              <a:t> crystals</a:t>
            </a:r>
          </a:p>
        </p:txBody>
      </p:sp>
      <p:pic>
        <p:nvPicPr>
          <p:cNvPr id="2" name="Picture 4" descr="http://www.photos-of-models.com/wp-content/uploads/RBACollectibles_matra_ms80_1969_Jackie-Stewart_no3_44.jpg"/>
          <p:cNvPicPr>
            <a:picLocks noChangeAspect="1" noChangeArrowheads="1"/>
          </p:cNvPicPr>
          <p:nvPr/>
        </p:nvPicPr>
        <p:blipFill>
          <a:blip r:embed="rId6" cstate="print"/>
          <a:srcRect/>
          <a:stretch>
            <a:fillRect/>
          </a:stretch>
        </p:blipFill>
        <p:spPr bwMode="auto">
          <a:xfrm>
            <a:off x="2057400" y="4191001"/>
            <a:ext cx="3429000" cy="2096589"/>
          </a:xfrm>
          <a:prstGeom prst="rect">
            <a:avLst/>
          </a:prstGeom>
          <a:noFill/>
        </p:spPr>
      </p:pic>
    </p:spTree>
    <p:extLst>
      <p:ext uri="{BB962C8B-B14F-4D97-AF65-F5344CB8AC3E}">
        <p14:creationId xmlns:p14="http://schemas.microsoft.com/office/powerpoint/2010/main" val="2350541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514600" y="304800"/>
            <a:ext cx="7543800" cy="861774"/>
          </a:xfrm>
          <a:prstGeom prst="rect">
            <a:avLst/>
          </a:prstGeom>
          <a:solidFill>
            <a:srgbClr val="FFFF00"/>
          </a:solidFill>
          <a:ln w="9525">
            <a:noFill/>
            <a:miter lim="800000"/>
            <a:headEnd/>
            <a:tailEnd/>
          </a:ln>
        </p:spPr>
        <p:txBody>
          <a:bodyPr>
            <a:spAutoFit/>
          </a:bodyPr>
          <a:lstStyle/>
          <a:p>
            <a:pPr algn="ctr">
              <a:spcBef>
                <a:spcPct val="50000"/>
              </a:spcBef>
            </a:pPr>
            <a:r>
              <a:rPr lang="en-US" sz="2000" dirty="0"/>
              <a:t>First </a:t>
            </a:r>
            <a:r>
              <a:rPr lang="en-US" sz="2000" dirty="0" err="1"/>
              <a:t>organometallics</a:t>
            </a:r>
            <a:r>
              <a:rPr lang="en-US" sz="2000" dirty="0"/>
              <a:t> in homogeneous catalysis- </a:t>
            </a:r>
          </a:p>
          <a:p>
            <a:pPr algn="ctr">
              <a:spcBef>
                <a:spcPct val="50000"/>
              </a:spcBef>
            </a:pPr>
            <a:r>
              <a:rPr lang="en-US" sz="2000" dirty="0"/>
              <a:t>The </a:t>
            </a:r>
            <a:r>
              <a:rPr lang="en-US" sz="2000" dirty="0" err="1"/>
              <a:t>Hydroformylation</a:t>
            </a:r>
            <a:r>
              <a:rPr lang="en-US" sz="2000" dirty="0"/>
              <a:t> (1938)</a:t>
            </a:r>
          </a:p>
        </p:txBody>
      </p:sp>
      <p:pic>
        <p:nvPicPr>
          <p:cNvPr id="7173" name="Picture 5"/>
          <p:cNvPicPr>
            <a:picLocks noChangeAspect="1" noChangeArrowheads="1"/>
          </p:cNvPicPr>
          <p:nvPr/>
        </p:nvPicPr>
        <p:blipFill>
          <a:blip r:embed="rId3" cstate="print"/>
          <a:srcRect/>
          <a:stretch>
            <a:fillRect/>
          </a:stretch>
        </p:blipFill>
        <p:spPr bwMode="auto">
          <a:xfrm>
            <a:off x="1752600" y="1371600"/>
            <a:ext cx="2438400" cy="2209800"/>
          </a:xfrm>
          <a:prstGeom prst="rect">
            <a:avLst/>
          </a:prstGeom>
          <a:noFill/>
          <a:ln w="9525">
            <a:noFill/>
            <a:miter lim="800000"/>
            <a:headEnd/>
            <a:tailEnd/>
          </a:ln>
        </p:spPr>
      </p:pic>
      <p:pic>
        <p:nvPicPr>
          <p:cNvPr id="7174" name="Picture 6"/>
          <p:cNvPicPr>
            <a:picLocks noChangeAspect="1" noChangeArrowheads="1"/>
          </p:cNvPicPr>
          <p:nvPr/>
        </p:nvPicPr>
        <p:blipFill>
          <a:blip r:embed="rId4" cstate="print"/>
          <a:srcRect/>
          <a:stretch>
            <a:fillRect/>
          </a:stretch>
        </p:blipFill>
        <p:spPr bwMode="auto">
          <a:xfrm>
            <a:off x="6781800" y="1371600"/>
            <a:ext cx="3581400" cy="2235200"/>
          </a:xfrm>
          <a:prstGeom prst="rect">
            <a:avLst/>
          </a:prstGeom>
          <a:noFill/>
          <a:ln w="9525">
            <a:noFill/>
            <a:miter lim="800000"/>
            <a:headEnd/>
            <a:tailEnd/>
          </a:ln>
        </p:spPr>
      </p:pic>
      <p:sp>
        <p:nvSpPr>
          <p:cNvPr id="7175" name="Text Box 7"/>
          <p:cNvSpPr txBox="1">
            <a:spLocks noChangeArrowheads="1"/>
          </p:cNvSpPr>
          <p:nvPr/>
        </p:nvSpPr>
        <p:spPr bwMode="auto">
          <a:xfrm>
            <a:off x="1905000" y="3581401"/>
            <a:ext cx="2133600" cy="984885"/>
          </a:xfrm>
          <a:prstGeom prst="rect">
            <a:avLst/>
          </a:prstGeom>
          <a:noFill/>
          <a:ln w="9525">
            <a:noFill/>
            <a:miter lim="800000"/>
            <a:headEnd/>
            <a:tailEnd/>
          </a:ln>
        </p:spPr>
        <p:txBody>
          <a:bodyPr>
            <a:spAutoFit/>
          </a:bodyPr>
          <a:lstStyle/>
          <a:p>
            <a:pPr>
              <a:spcBef>
                <a:spcPct val="50000"/>
              </a:spcBef>
            </a:pPr>
            <a:r>
              <a:rPr lang="en-US" sz="1600" b="1"/>
              <a:t>Otto Roelen</a:t>
            </a:r>
          </a:p>
          <a:p>
            <a:pPr>
              <a:lnSpc>
                <a:spcPct val="50000"/>
              </a:lnSpc>
              <a:spcBef>
                <a:spcPct val="50000"/>
              </a:spcBef>
            </a:pPr>
            <a:r>
              <a:rPr lang="en-US" sz="1400"/>
              <a:t>Pioneer in Industrial </a:t>
            </a:r>
          </a:p>
          <a:p>
            <a:pPr>
              <a:lnSpc>
                <a:spcPct val="50000"/>
              </a:lnSpc>
              <a:spcBef>
                <a:spcPct val="50000"/>
              </a:spcBef>
            </a:pPr>
            <a:r>
              <a:rPr lang="en-US" sz="1400"/>
              <a:t>homogeneous catalysis </a:t>
            </a:r>
          </a:p>
          <a:p>
            <a:pPr>
              <a:lnSpc>
                <a:spcPct val="50000"/>
              </a:lnSpc>
              <a:spcBef>
                <a:spcPct val="50000"/>
              </a:spcBef>
            </a:pPr>
            <a:r>
              <a:rPr lang="en-US" sz="1400"/>
              <a:t>(1897-1993)</a:t>
            </a:r>
          </a:p>
        </p:txBody>
      </p:sp>
      <p:sp>
        <p:nvSpPr>
          <p:cNvPr id="7176" name="Text Box 8"/>
          <p:cNvSpPr txBox="1">
            <a:spLocks noChangeArrowheads="1"/>
          </p:cNvSpPr>
          <p:nvPr/>
        </p:nvSpPr>
        <p:spPr bwMode="auto">
          <a:xfrm>
            <a:off x="6781800" y="3733800"/>
            <a:ext cx="3505200" cy="304800"/>
          </a:xfrm>
          <a:prstGeom prst="rect">
            <a:avLst/>
          </a:prstGeom>
          <a:noFill/>
          <a:ln w="9525">
            <a:noFill/>
            <a:miter lim="800000"/>
            <a:headEnd/>
            <a:tailEnd/>
          </a:ln>
        </p:spPr>
        <p:txBody>
          <a:bodyPr>
            <a:spAutoFit/>
          </a:bodyPr>
          <a:lstStyle/>
          <a:p>
            <a:pPr>
              <a:spcBef>
                <a:spcPct val="50000"/>
              </a:spcBef>
            </a:pPr>
            <a:r>
              <a:rPr lang="en-US" sz="1400" b="1"/>
              <a:t>First Industrial plant- hydroformylation</a:t>
            </a:r>
          </a:p>
        </p:txBody>
      </p:sp>
      <p:graphicFrame>
        <p:nvGraphicFramePr>
          <p:cNvPr id="7170" name="Object 10"/>
          <p:cNvGraphicFramePr>
            <a:graphicFrameLocks noChangeAspect="1"/>
          </p:cNvGraphicFramePr>
          <p:nvPr/>
        </p:nvGraphicFramePr>
        <p:xfrm>
          <a:off x="4724400" y="1371600"/>
          <a:ext cx="1460500" cy="2590800"/>
        </p:xfrm>
        <a:graphic>
          <a:graphicData uri="http://schemas.openxmlformats.org/presentationml/2006/ole">
            <mc:AlternateContent xmlns:mc="http://schemas.openxmlformats.org/markup-compatibility/2006">
              <mc:Choice xmlns:v="urn:schemas-microsoft-com:vml" Requires="v">
                <p:oleObj spid="_x0000_s5126" name="CS ChemDraw Drawing" r:id="rId5" imgW="1069920" imgH="1896840" progId="ChemDraw.Document.6.0">
                  <p:embed/>
                </p:oleObj>
              </mc:Choice>
              <mc:Fallback>
                <p:oleObj name="CS ChemDraw Drawing" r:id="rId5" imgW="1069920" imgH="189684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371600"/>
                        <a:ext cx="14605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77" name="Picture 11"/>
          <p:cNvPicPr>
            <a:picLocks noChangeAspect="1" noChangeArrowheads="1"/>
          </p:cNvPicPr>
          <p:nvPr/>
        </p:nvPicPr>
        <p:blipFill>
          <a:blip r:embed="rId7" cstate="print"/>
          <a:srcRect/>
          <a:stretch>
            <a:fillRect/>
          </a:stretch>
        </p:blipFill>
        <p:spPr bwMode="auto">
          <a:xfrm>
            <a:off x="2133600" y="4800600"/>
            <a:ext cx="1284288" cy="1752600"/>
          </a:xfrm>
          <a:prstGeom prst="rect">
            <a:avLst/>
          </a:prstGeom>
          <a:noFill/>
          <a:ln w="9525">
            <a:noFill/>
            <a:miter lim="800000"/>
            <a:headEnd/>
            <a:tailEnd/>
          </a:ln>
        </p:spPr>
      </p:pic>
      <p:pic>
        <p:nvPicPr>
          <p:cNvPr id="7178" name="Picture 13"/>
          <p:cNvPicPr>
            <a:picLocks noChangeAspect="1" noChangeArrowheads="1"/>
          </p:cNvPicPr>
          <p:nvPr/>
        </p:nvPicPr>
        <p:blipFill>
          <a:blip r:embed="rId8" cstate="print"/>
          <a:srcRect/>
          <a:stretch>
            <a:fillRect/>
          </a:stretch>
        </p:blipFill>
        <p:spPr bwMode="auto">
          <a:xfrm>
            <a:off x="8534401" y="4572001"/>
            <a:ext cx="1681163" cy="1681163"/>
          </a:xfrm>
          <a:prstGeom prst="rect">
            <a:avLst/>
          </a:prstGeom>
          <a:noFill/>
          <a:ln w="9525">
            <a:noFill/>
            <a:miter lim="800000"/>
            <a:headEnd/>
            <a:tailEnd/>
          </a:ln>
        </p:spPr>
      </p:pic>
      <p:graphicFrame>
        <p:nvGraphicFramePr>
          <p:cNvPr id="7171" name="Object 14"/>
          <p:cNvGraphicFramePr>
            <a:graphicFrameLocks noChangeAspect="1"/>
          </p:cNvGraphicFramePr>
          <p:nvPr/>
        </p:nvGraphicFramePr>
        <p:xfrm>
          <a:off x="3886200" y="4953001"/>
          <a:ext cx="4343400" cy="1470025"/>
        </p:xfrm>
        <a:graphic>
          <a:graphicData uri="http://schemas.openxmlformats.org/presentationml/2006/ole">
            <mc:AlternateContent xmlns:mc="http://schemas.openxmlformats.org/markup-compatibility/2006">
              <mc:Choice xmlns:v="urn:schemas-microsoft-com:vml" Requires="v">
                <p:oleObj spid="_x0000_s5127" name="CS ChemDraw Drawing" r:id="rId9" imgW="3888720" imgH="1315800" progId="ChemDraw.Document.6.0">
                  <p:embed/>
                </p:oleObj>
              </mc:Choice>
              <mc:Fallback>
                <p:oleObj name="CS ChemDraw Drawing" r:id="rId9" imgW="3888720" imgH="1315800"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4953001"/>
                        <a:ext cx="4343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8686800" y="6248400"/>
            <a:ext cx="1752600" cy="369332"/>
          </a:xfrm>
          <a:prstGeom prst="rect">
            <a:avLst/>
          </a:prstGeom>
          <a:noFill/>
        </p:spPr>
        <p:txBody>
          <a:bodyPr wrap="square" rtlCol="0">
            <a:spAutoFit/>
          </a:bodyPr>
          <a:lstStyle/>
          <a:p>
            <a:r>
              <a:rPr lang="en-US" dirty="0"/>
              <a:t>detergents</a:t>
            </a:r>
            <a:endParaRPr lang="en-IN" dirty="0"/>
          </a:p>
        </p:txBody>
      </p:sp>
    </p:spTree>
    <p:extLst>
      <p:ext uri="{BB962C8B-B14F-4D97-AF65-F5344CB8AC3E}">
        <p14:creationId xmlns:p14="http://schemas.microsoft.com/office/powerpoint/2010/main" val="2682505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2209800" y="1143001"/>
            <a:ext cx="1676400" cy="366713"/>
          </a:xfrm>
          <a:prstGeom prst="rect">
            <a:avLst/>
          </a:prstGeom>
          <a:gradFill rotWithShape="1">
            <a:gsLst>
              <a:gs pos="0">
                <a:schemeClr val="bg1"/>
              </a:gs>
              <a:gs pos="100000">
                <a:srgbClr val="0066FF"/>
              </a:gs>
            </a:gsLst>
            <a:lin ang="18900000" scaled="1"/>
          </a:gradFill>
          <a:ln w="9525">
            <a:noFill/>
            <a:miter lim="800000"/>
            <a:headEnd/>
            <a:tailEnd/>
          </a:ln>
        </p:spPr>
        <p:txBody>
          <a:bodyPr>
            <a:spAutoFit/>
          </a:bodyPr>
          <a:lstStyle/>
          <a:p>
            <a:pPr>
              <a:spcBef>
                <a:spcPct val="50000"/>
              </a:spcBef>
            </a:pPr>
            <a:r>
              <a:rPr lang="en-US" dirty="0"/>
              <a:t>Hydrogenation</a:t>
            </a:r>
          </a:p>
        </p:txBody>
      </p:sp>
      <p:sp>
        <p:nvSpPr>
          <p:cNvPr id="8198" name="Text Box 7"/>
          <p:cNvSpPr txBox="1">
            <a:spLocks noChangeArrowheads="1"/>
          </p:cNvSpPr>
          <p:nvPr/>
        </p:nvSpPr>
        <p:spPr bwMode="auto">
          <a:xfrm>
            <a:off x="2057400" y="2514600"/>
            <a:ext cx="3962400" cy="369332"/>
          </a:xfrm>
          <a:prstGeom prst="rect">
            <a:avLst/>
          </a:prstGeom>
          <a:gradFill rotWithShape="1">
            <a:gsLst>
              <a:gs pos="0">
                <a:srgbClr val="FFFF00"/>
              </a:gs>
              <a:gs pos="100000">
                <a:schemeClr val="bg1"/>
              </a:gs>
            </a:gsLst>
            <a:lin ang="5400000" scaled="1"/>
          </a:gradFill>
          <a:ln w="9525">
            <a:noFill/>
            <a:miter lim="800000"/>
            <a:headEnd/>
            <a:tailEnd/>
          </a:ln>
        </p:spPr>
        <p:txBody>
          <a:bodyPr wrap="square">
            <a:spAutoFit/>
          </a:bodyPr>
          <a:lstStyle/>
          <a:p>
            <a:pPr>
              <a:spcBef>
                <a:spcPct val="50000"/>
              </a:spcBef>
            </a:pPr>
            <a:r>
              <a:rPr lang="en-US" dirty="0"/>
              <a:t>Methanol to acetic acid process</a:t>
            </a:r>
          </a:p>
        </p:txBody>
      </p:sp>
      <p:sp>
        <p:nvSpPr>
          <p:cNvPr id="8200" name="Text Box 9"/>
          <p:cNvSpPr txBox="1">
            <a:spLocks noChangeArrowheads="1"/>
          </p:cNvSpPr>
          <p:nvPr/>
        </p:nvSpPr>
        <p:spPr bwMode="auto">
          <a:xfrm>
            <a:off x="1981200" y="4038600"/>
            <a:ext cx="4953000" cy="369332"/>
          </a:xfrm>
          <a:prstGeom prst="rect">
            <a:avLst/>
          </a:prstGeom>
          <a:gradFill rotWithShape="1">
            <a:gsLst>
              <a:gs pos="0">
                <a:srgbClr val="6600CC"/>
              </a:gs>
              <a:gs pos="100000">
                <a:schemeClr val="bg1"/>
              </a:gs>
            </a:gsLst>
            <a:lin ang="5400000" scaled="1"/>
          </a:gradFill>
          <a:ln w="9525">
            <a:noFill/>
            <a:miter lim="800000"/>
            <a:headEnd/>
            <a:tailEnd/>
          </a:ln>
        </p:spPr>
        <p:txBody>
          <a:bodyPr wrap="square">
            <a:spAutoFit/>
          </a:bodyPr>
          <a:lstStyle/>
          <a:p>
            <a:pPr>
              <a:spcBef>
                <a:spcPct val="50000"/>
              </a:spcBef>
            </a:pPr>
            <a:r>
              <a:rPr lang="en-US" dirty="0"/>
              <a:t>Olefin polymerization and </a:t>
            </a:r>
            <a:r>
              <a:rPr lang="en-US" dirty="0" err="1"/>
              <a:t>oligomerization</a:t>
            </a:r>
            <a:endParaRPr lang="en-US" dirty="0"/>
          </a:p>
        </p:txBody>
      </p:sp>
      <p:sp>
        <p:nvSpPr>
          <p:cNvPr id="8201" name="Text Box 10"/>
          <p:cNvSpPr txBox="1">
            <a:spLocks noChangeArrowheads="1"/>
          </p:cNvSpPr>
          <p:nvPr/>
        </p:nvSpPr>
        <p:spPr bwMode="auto">
          <a:xfrm>
            <a:off x="2514600" y="152401"/>
            <a:ext cx="6781800" cy="830997"/>
          </a:xfrm>
          <a:prstGeom prst="rect">
            <a:avLst/>
          </a:prstGeom>
          <a:solidFill>
            <a:srgbClr val="00FF00"/>
          </a:solidFill>
          <a:ln w="9525">
            <a:noFill/>
            <a:miter lim="800000"/>
            <a:headEnd/>
            <a:tailEnd/>
          </a:ln>
        </p:spPr>
        <p:txBody>
          <a:bodyPr wrap="square">
            <a:spAutoFit/>
          </a:bodyPr>
          <a:lstStyle/>
          <a:p>
            <a:pPr>
              <a:spcBef>
                <a:spcPct val="50000"/>
              </a:spcBef>
            </a:pPr>
            <a:r>
              <a:rPr lang="en-US" sz="2400" dirty="0" err="1"/>
              <a:t>Organometallic</a:t>
            </a:r>
            <a:r>
              <a:rPr lang="en-US" sz="2400" dirty="0"/>
              <a:t> catalysts in industrial synthesis : Three Nobel Prizes  2000, 2005 and 2010 </a:t>
            </a:r>
          </a:p>
        </p:txBody>
      </p:sp>
      <p:pic>
        <p:nvPicPr>
          <p:cNvPr id="8202" name="Picture 11"/>
          <p:cNvPicPr>
            <a:picLocks noChangeAspect="1" noChangeArrowheads="1"/>
          </p:cNvPicPr>
          <p:nvPr/>
        </p:nvPicPr>
        <p:blipFill>
          <a:blip r:embed="rId3" cstate="print"/>
          <a:srcRect/>
          <a:stretch>
            <a:fillRect/>
          </a:stretch>
        </p:blipFill>
        <p:spPr bwMode="auto">
          <a:xfrm>
            <a:off x="8382000" y="1447800"/>
            <a:ext cx="2032000" cy="914400"/>
          </a:xfrm>
          <a:prstGeom prst="rect">
            <a:avLst/>
          </a:prstGeom>
          <a:noFill/>
          <a:ln w="9525">
            <a:noFill/>
            <a:miter lim="800000"/>
            <a:headEnd/>
            <a:tailEnd/>
          </a:ln>
        </p:spPr>
      </p:pic>
      <p:pic>
        <p:nvPicPr>
          <p:cNvPr id="8208" name="Picture 23"/>
          <p:cNvPicPr>
            <a:picLocks noChangeAspect="1" noChangeArrowheads="1"/>
          </p:cNvPicPr>
          <p:nvPr/>
        </p:nvPicPr>
        <p:blipFill>
          <a:blip r:embed="rId4" cstate="print"/>
          <a:srcRect/>
          <a:stretch>
            <a:fillRect/>
          </a:stretch>
        </p:blipFill>
        <p:spPr bwMode="auto">
          <a:xfrm>
            <a:off x="8610600" y="2743200"/>
            <a:ext cx="1371600" cy="1748616"/>
          </a:xfrm>
          <a:prstGeom prst="rect">
            <a:avLst/>
          </a:prstGeom>
          <a:noFill/>
          <a:ln w="9525">
            <a:noFill/>
            <a:miter lim="800000"/>
            <a:headEnd/>
            <a:tailEnd/>
          </a:ln>
        </p:spPr>
      </p:pic>
      <p:pic>
        <p:nvPicPr>
          <p:cNvPr id="8209" name="Picture 25"/>
          <p:cNvPicPr>
            <a:picLocks noChangeAspect="1" noChangeArrowheads="1"/>
          </p:cNvPicPr>
          <p:nvPr/>
        </p:nvPicPr>
        <p:blipFill>
          <a:blip r:embed="rId5" cstate="print"/>
          <a:srcRect/>
          <a:stretch>
            <a:fillRect/>
          </a:stretch>
        </p:blipFill>
        <p:spPr bwMode="auto">
          <a:xfrm>
            <a:off x="8534401" y="4724400"/>
            <a:ext cx="1465263" cy="1524000"/>
          </a:xfrm>
          <a:prstGeom prst="rect">
            <a:avLst/>
          </a:prstGeom>
          <a:noFill/>
          <a:ln w="9525">
            <a:noFill/>
            <a:miter lim="800000"/>
            <a:headEnd/>
            <a:tailEnd/>
          </a:ln>
        </p:spPr>
      </p:pic>
      <p:sp>
        <p:nvSpPr>
          <p:cNvPr id="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3"/>
          <p:cNvGraphicFramePr>
            <a:graphicFrameLocks noChangeAspect="1"/>
          </p:cNvGraphicFramePr>
          <p:nvPr/>
        </p:nvGraphicFramePr>
        <p:xfrm>
          <a:off x="1981200" y="1828800"/>
          <a:ext cx="6060141" cy="304800"/>
        </p:xfrm>
        <a:graphic>
          <a:graphicData uri="http://schemas.openxmlformats.org/presentationml/2006/ole">
            <mc:AlternateContent xmlns:mc="http://schemas.openxmlformats.org/markup-compatibility/2006">
              <mc:Choice xmlns:v="urn:schemas-microsoft-com:vml" Requires="v">
                <p:oleObj spid="_x0000_s6154" name="CS ChemDraw Drawing" r:id="rId6" imgW="3807360" imgH="193320" progId="ChemDraw.Document.6.0">
                  <p:embed/>
                </p:oleObj>
              </mc:Choice>
              <mc:Fallback>
                <p:oleObj name="CS ChemDraw Drawing" r:id="rId6" imgW="3807360" imgH="193320"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1828800"/>
                        <a:ext cx="6060141"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7" name="Object 5"/>
          <p:cNvGraphicFramePr>
            <a:graphicFrameLocks noChangeAspect="1"/>
          </p:cNvGraphicFramePr>
          <p:nvPr/>
        </p:nvGraphicFramePr>
        <p:xfrm>
          <a:off x="1828800" y="3124200"/>
          <a:ext cx="5238750" cy="381000"/>
        </p:xfrm>
        <a:graphic>
          <a:graphicData uri="http://schemas.openxmlformats.org/presentationml/2006/ole">
            <mc:AlternateContent xmlns:mc="http://schemas.openxmlformats.org/markup-compatibility/2006">
              <mc:Choice xmlns:v="urn:schemas-microsoft-com:vml" Requires="v">
                <p:oleObj spid="_x0000_s6155" name="CS ChemDraw Drawing" r:id="rId8" imgW="2474280" imgH="184680" progId="ChemDraw.Document.6.0">
                  <p:embed/>
                </p:oleObj>
              </mc:Choice>
              <mc:Fallback>
                <p:oleObj name="CS ChemDraw Drawing" r:id="rId8" imgW="2474280" imgH="184680" progId="ChemDraw.Document.6.0">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3124200"/>
                        <a:ext cx="52387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9" name="Object 7"/>
          <p:cNvGraphicFramePr>
            <a:graphicFrameLocks noChangeAspect="1"/>
          </p:cNvGraphicFramePr>
          <p:nvPr/>
        </p:nvGraphicFramePr>
        <p:xfrm>
          <a:off x="1905000" y="4572000"/>
          <a:ext cx="5791200" cy="697882"/>
        </p:xfrm>
        <a:graphic>
          <a:graphicData uri="http://schemas.openxmlformats.org/presentationml/2006/ole">
            <mc:AlternateContent xmlns:mc="http://schemas.openxmlformats.org/markup-compatibility/2006">
              <mc:Choice xmlns:v="urn:schemas-microsoft-com:vml" Requires="v">
                <p:oleObj spid="_x0000_s6156" name="CS ChemDraw Drawing" r:id="rId10" imgW="4714560" imgH="571320" progId="ChemDraw.Document.6.0">
                  <p:embed/>
                </p:oleObj>
              </mc:Choice>
              <mc:Fallback>
                <p:oleObj name="CS ChemDraw Drawing" r:id="rId10" imgW="4714560" imgH="571320" progId="ChemDraw.Document.6.0">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4572000"/>
                        <a:ext cx="5791200" cy="6978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9"/>
          <p:cNvGraphicFramePr>
            <a:graphicFrameLocks noChangeAspect="1"/>
          </p:cNvGraphicFramePr>
          <p:nvPr/>
        </p:nvGraphicFramePr>
        <p:xfrm>
          <a:off x="2362200" y="5791200"/>
          <a:ext cx="5164282" cy="533400"/>
        </p:xfrm>
        <a:graphic>
          <a:graphicData uri="http://schemas.openxmlformats.org/presentationml/2006/ole">
            <mc:AlternateContent xmlns:mc="http://schemas.openxmlformats.org/markup-compatibility/2006">
              <mc:Choice xmlns:v="urn:schemas-microsoft-com:vml" Requires="v">
                <p:oleObj spid="_x0000_s6157" name="CS ChemDraw Drawing" r:id="rId12" imgW="4792680" imgH="498600" progId="ChemDraw.Document.6.0">
                  <p:embed/>
                </p:oleObj>
              </mc:Choice>
              <mc:Fallback>
                <p:oleObj name="CS ChemDraw Drawing" r:id="rId12" imgW="4792680" imgH="498600" progId="ChemDraw.Document.6.0">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2200" y="5791200"/>
                        <a:ext cx="516428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29394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895600" y="304801"/>
            <a:ext cx="6019800" cy="461665"/>
          </a:xfrm>
          <a:prstGeom prst="rect">
            <a:avLst/>
          </a:prstGeom>
          <a:solidFill>
            <a:srgbClr val="00FF00"/>
          </a:solidFill>
          <a:ln w="9525">
            <a:noFill/>
            <a:miter lim="800000"/>
            <a:headEnd/>
            <a:tailEnd/>
          </a:ln>
        </p:spPr>
        <p:txBody>
          <a:bodyPr wrap="square">
            <a:spAutoFit/>
          </a:bodyPr>
          <a:lstStyle/>
          <a:p>
            <a:pPr>
              <a:spcBef>
                <a:spcPct val="50000"/>
              </a:spcBef>
            </a:pPr>
            <a:r>
              <a:rPr lang="en-US" sz="2400" dirty="0"/>
              <a:t>18 electron rule : How to count electrons</a:t>
            </a:r>
          </a:p>
        </p:txBody>
      </p:sp>
      <p:sp>
        <p:nvSpPr>
          <p:cNvPr id="17411" name="Text Box 5"/>
          <p:cNvSpPr txBox="1">
            <a:spLocks noChangeArrowheads="1"/>
          </p:cNvSpPr>
          <p:nvPr/>
        </p:nvSpPr>
        <p:spPr bwMode="auto">
          <a:xfrm>
            <a:off x="2209800" y="762001"/>
            <a:ext cx="7848600" cy="830997"/>
          </a:xfrm>
          <a:prstGeom prst="rect">
            <a:avLst/>
          </a:prstGeom>
          <a:noFill/>
          <a:ln w="9525">
            <a:noFill/>
            <a:miter lim="800000"/>
            <a:headEnd/>
            <a:tailEnd/>
          </a:ln>
        </p:spPr>
        <p:txBody>
          <a:bodyPr>
            <a:spAutoFit/>
          </a:bodyPr>
          <a:lstStyle/>
          <a:p>
            <a:pPr>
              <a:spcBef>
                <a:spcPct val="50000"/>
              </a:spcBef>
            </a:pPr>
            <a:r>
              <a:rPr lang="en-US" sz="1600" dirty="0"/>
              <a:t>The rule states that </a:t>
            </a:r>
            <a:r>
              <a:rPr lang="en-US" sz="1600" b="1" i="1" dirty="0">
                <a:solidFill>
                  <a:srgbClr val="990033"/>
                </a:solidFill>
              </a:rPr>
              <a:t>thermodynamically stable transition metal </a:t>
            </a:r>
            <a:r>
              <a:rPr lang="en-US" sz="1600" b="1" i="1" dirty="0" err="1">
                <a:solidFill>
                  <a:srgbClr val="990033"/>
                </a:solidFill>
              </a:rPr>
              <a:t>organometallic</a:t>
            </a:r>
            <a:r>
              <a:rPr lang="en-US" sz="1600" b="1" i="1" dirty="0">
                <a:solidFill>
                  <a:srgbClr val="990033"/>
                </a:solidFill>
              </a:rPr>
              <a:t> compounds are formed when the sum of the metal d electrons and the electrons conventionally considered as being supplied by the surrounding </a:t>
            </a:r>
            <a:r>
              <a:rPr lang="en-US" sz="1600" b="1" i="1" dirty="0" err="1">
                <a:solidFill>
                  <a:srgbClr val="990033"/>
                </a:solidFill>
              </a:rPr>
              <a:t>ligands</a:t>
            </a:r>
            <a:r>
              <a:rPr lang="en-US" sz="1600" b="1" i="1" dirty="0">
                <a:solidFill>
                  <a:srgbClr val="990033"/>
                </a:solidFill>
              </a:rPr>
              <a:t> equals 18</a:t>
            </a:r>
            <a:r>
              <a:rPr lang="en-US" sz="1600" b="1" dirty="0"/>
              <a:t>. </a:t>
            </a:r>
          </a:p>
        </p:txBody>
      </p:sp>
      <p:sp>
        <p:nvSpPr>
          <p:cNvPr id="17412" name="Text Box 6"/>
          <p:cNvSpPr txBox="1">
            <a:spLocks noChangeArrowheads="1"/>
          </p:cNvSpPr>
          <p:nvPr/>
        </p:nvSpPr>
        <p:spPr bwMode="auto">
          <a:xfrm>
            <a:off x="2133600" y="2209801"/>
            <a:ext cx="8077200" cy="581025"/>
          </a:xfrm>
          <a:prstGeom prst="rect">
            <a:avLst/>
          </a:prstGeom>
          <a:noFill/>
          <a:ln w="9525">
            <a:noFill/>
            <a:miter lim="800000"/>
            <a:headEnd/>
            <a:tailEnd/>
          </a:ln>
        </p:spPr>
        <p:txBody>
          <a:bodyPr>
            <a:spAutoFit/>
          </a:bodyPr>
          <a:lstStyle/>
          <a:p>
            <a:pPr>
              <a:spcBef>
                <a:spcPct val="50000"/>
              </a:spcBef>
            </a:pPr>
            <a:r>
              <a:rPr lang="en-US" sz="1600"/>
              <a:t>In general, the conditions favouring adherence to the 18 electron rule are, an electron rich  metal (one that is in a low oxidation state) and ligands that are good </a:t>
            </a:r>
            <a:r>
              <a:rPr lang="en-US" sz="1600">
                <a:sym typeface="Symbol" pitchFamily="18" charset="2"/>
              </a:rPr>
              <a:t></a:t>
            </a:r>
            <a:r>
              <a:rPr lang="en-US" sz="1600"/>
              <a:t>-acceptors </a:t>
            </a:r>
          </a:p>
        </p:txBody>
      </p:sp>
      <p:sp>
        <p:nvSpPr>
          <p:cNvPr id="17413" name="Text Box 7"/>
          <p:cNvSpPr txBox="1">
            <a:spLocks noChangeArrowheads="1"/>
          </p:cNvSpPr>
          <p:nvPr/>
        </p:nvSpPr>
        <p:spPr bwMode="auto">
          <a:xfrm>
            <a:off x="2133600" y="2971801"/>
            <a:ext cx="7315200" cy="1069975"/>
          </a:xfrm>
          <a:prstGeom prst="rect">
            <a:avLst/>
          </a:prstGeom>
          <a:noFill/>
          <a:ln w="9525">
            <a:noFill/>
            <a:miter lim="800000"/>
            <a:headEnd/>
            <a:tailEnd/>
          </a:ln>
        </p:spPr>
        <p:txBody>
          <a:bodyPr>
            <a:spAutoFit/>
          </a:bodyPr>
          <a:lstStyle/>
          <a:p>
            <a:pPr>
              <a:spcBef>
                <a:spcPct val="50000"/>
              </a:spcBef>
            </a:pPr>
            <a:r>
              <a:rPr lang="en-US" sz="1600"/>
              <a:t>The </a:t>
            </a:r>
            <a:r>
              <a:rPr lang="en-US" sz="1600">
                <a:solidFill>
                  <a:srgbClr val="990033"/>
                </a:solidFill>
              </a:rPr>
              <a:t>hapto symbol, </a:t>
            </a:r>
            <a:r>
              <a:rPr lang="en-US" sz="1600" b="1">
                <a:solidFill>
                  <a:srgbClr val="990033"/>
                </a:solidFill>
                <a:sym typeface="Symbol" pitchFamily="18" charset="2"/>
              </a:rPr>
              <a:t></a:t>
            </a:r>
            <a:r>
              <a:rPr lang="en-US" sz="1600" b="1">
                <a:solidFill>
                  <a:srgbClr val="990033"/>
                </a:solidFill>
              </a:rPr>
              <a:t>,</a:t>
            </a:r>
            <a:r>
              <a:rPr lang="en-US" sz="1600"/>
              <a:t> with a numerical superscript, provides a topological description by indicating the connectivity between the ligand and the central atom. For example, if all the five carbon atoms of a cyclopentadienyl moiety are equidistant from a metal atom, we term it as </a:t>
            </a:r>
            <a:r>
              <a:rPr lang="en-US" sz="1600">
                <a:sym typeface="Symbol" pitchFamily="18" charset="2"/>
              </a:rPr>
              <a:t></a:t>
            </a:r>
            <a:r>
              <a:rPr lang="en-US" sz="1600"/>
              <a:t>5-cyclopentadienyl</a:t>
            </a:r>
          </a:p>
        </p:txBody>
      </p:sp>
      <p:sp>
        <p:nvSpPr>
          <p:cNvPr id="17414" name="Text Box 8"/>
          <p:cNvSpPr txBox="1">
            <a:spLocks noChangeArrowheads="1"/>
          </p:cNvSpPr>
          <p:nvPr/>
        </p:nvSpPr>
        <p:spPr bwMode="auto">
          <a:xfrm>
            <a:off x="2209800" y="5181601"/>
            <a:ext cx="7467600" cy="1169551"/>
          </a:xfrm>
          <a:prstGeom prst="rect">
            <a:avLst/>
          </a:prstGeom>
          <a:noFill/>
          <a:ln w="9525">
            <a:noFill/>
            <a:miter lim="800000"/>
            <a:headEnd/>
            <a:tailEnd/>
          </a:ln>
        </p:spPr>
        <p:txBody>
          <a:bodyPr>
            <a:spAutoFit/>
          </a:bodyPr>
          <a:lstStyle/>
          <a:p>
            <a:r>
              <a:rPr lang="en-US" sz="1600" dirty="0"/>
              <a:t>The symbol</a:t>
            </a:r>
            <a:r>
              <a:rPr lang="en-US" sz="1600" b="1" dirty="0"/>
              <a:t> </a:t>
            </a:r>
            <a:r>
              <a:rPr lang="en-US" sz="1600" b="1" dirty="0">
                <a:solidFill>
                  <a:srgbClr val="FF0066"/>
                </a:solidFill>
                <a:sym typeface="Symbol" pitchFamily="18" charset="2"/>
              </a:rPr>
              <a:t></a:t>
            </a:r>
            <a:r>
              <a:rPr lang="en-US" sz="1600" dirty="0"/>
              <a:t> indicates bridging normally we have </a:t>
            </a:r>
            <a:r>
              <a:rPr lang="en-US" sz="1600" dirty="0">
                <a:sym typeface="Symbol" pitchFamily="18" charset="2"/>
              </a:rPr>
              <a:t></a:t>
            </a:r>
            <a:r>
              <a:rPr lang="pl-PL" sz="1600" baseline="-25000" dirty="0"/>
              <a:t>2</a:t>
            </a:r>
            <a:r>
              <a:rPr lang="pl-PL" sz="1600" dirty="0"/>
              <a:t> and rarely  </a:t>
            </a:r>
            <a:r>
              <a:rPr lang="en-US" sz="1600" dirty="0">
                <a:sym typeface="Symbol" pitchFamily="18" charset="2"/>
              </a:rPr>
              <a:t></a:t>
            </a:r>
            <a:r>
              <a:rPr lang="pl-PL" sz="1600" baseline="-25000" dirty="0"/>
              <a:t>3</a:t>
            </a:r>
            <a:r>
              <a:rPr lang="pl-PL" sz="1600" dirty="0"/>
              <a:t> bridging</a:t>
            </a:r>
          </a:p>
          <a:p>
            <a:endParaRPr lang="en-US" dirty="0"/>
          </a:p>
          <a:p>
            <a:r>
              <a:rPr lang="pl-PL" dirty="0"/>
              <a:t>Examples: </a:t>
            </a:r>
            <a:endParaRPr lang="en-US" dirty="0">
              <a:sym typeface="Symbol" pitchFamily="18" charset="2"/>
            </a:endParaRPr>
          </a:p>
          <a:p>
            <a:r>
              <a:rPr lang="en-US" dirty="0">
                <a:solidFill>
                  <a:srgbClr val="FF0066"/>
                </a:solidFill>
                <a:sym typeface="Symbol" pitchFamily="18" charset="2"/>
              </a:rPr>
              <a:t></a:t>
            </a:r>
            <a:r>
              <a:rPr lang="pl-PL" baseline="-25000" dirty="0">
                <a:solidFill>
                  <a:srgbClr val="FF0066"/>
                </a:solidFill>
              </a:rPr>
              <a:t>2</a:t>
            </a:r>
            <a:r>
              <a:rPr lang="pl-PL" dirty="0">
                <a:solidFill>
                  <a:srgbClr val="FF0066"/>
                </a:solidFill>
              </a:rPr>
              <a:t>-CO, </a:t>
            </a:r>
            <a:r>
              <a:rPr lang="en-US" dirty="0">
                <a:solidFill>
                  <a:srgbClr val="FF0066"/>
                </a:solidFill>
                <a:sym typeface="Symbol" pitchFamily="18" charset="2"/>
              </a:rPr>
              <a:t></a:t>
            </a:r>
            <a:r>
              <a:rPr lang="pl-PL" baseline="-25000" dirty="0">
                <a:solidFill>
                  <a:srgbClr val="FF0066"/>
                </a:solidFill>
              </a:rPr>
              <a:t>3</a:t>
            </a:r>
            <a:r>
              <a:rPr lang="pl-PL" dirty="0">
                <a:solidFill>
                  <a:srgbClr val="FF0066"/>
                </a:solidFill>
              </a:rPr>
              <a:t>-CO, </a:t>
            </a:r>
            <a:r>
              <a:rPr lang="en-US" dirty="0">
                <a:solidFill>
                  <a:srgbClr val="FF0066"/>
                </a:solidFill>
                <a:sym typeface="Symbol" pitchFamily="18" charset="2"/>
              </a:rPr>
              <a:t></a:t>
            </a:r>
            <a:r>
              <a:rPr lang="pl-PL" baseline="-25000" dirty="0">
                <a:solidFill>
                  <a:srgbClr val="FF0066"/>
                </a:solidFill>
              </a:rPr>
              <a:t>2</a:t>
            </a:r>
            <a:r>
              <a:rPr lang="pl-PL" dirty="0">
                <a:solidFill>
                  <a:srgbClr val="FF0066"/>
                </a:solidFill>
              </a:rPr>
              <a:t>-CH</a:t>
            </a:r>
            <a:r>
              <a:rPr lang="pl-PL" baseline="-25000" dirty="0">
                <a:solidFill>
                  <a:srgbClr val="FF0066"/>
                </a:solidFill>
              </a:rPr>
              <a:t>3</a:t>
            </a:r>
            <a:r>
              <a:rPr lang="pl-PL" dirty="0">
                <a:solidFill>
                  <a:srgbClr val="FF0066"/>
                </a:solidFill>
              </a:rPr>
              <a:t>, </a:t>
            </a:r>
            <a:r>
              <a:rPr lang="en-US" dirty="0">
                <a:solidFill>
                  <a:srgbClr val="FF0066"/>
                </a:solidFill>
                <a:sym typeface="Symbol" pitchFamily="18" charset="2"/>
              </a:rPr>
              <a:t></a:t>
            </a:r>
            <a:r>
              <a:rPr lang="pl-PL" baseline="-25000" dirty="0">
                <a:solidFill>
                  <a:srgbClr val="FF0066"/>
                </a:solidFill>
              </a:rPr>
              <a:t>2</a:t>
            </a:r>
            <a:r>
              <a:rPr lang="pl-PL" dirty="0">
                <a:solidFill>
                  <a:srgbClr val="FF0066"/>
                </a:solidFill>
              </a:rPr>
              <a:t>-H, </a:t>
            </a:r>
            <a:r>
              <a:rPr lang="en-US" dirty="0">
                <a:solidFill>
                  <a:srgbClr val="FF0066"/>
                </a:solidFill>
                <a:sym typeface="Symbol" pitchFamily="18" charset="2"/>
              </a:rPr>
              <a:t></a:t>
            </a:r>
            <a:r>
              <a:rPr lang="pl-PL" baseline="-25000" dirty="0">
                <a:solidFill>
                  <a:srgbClr val="FF0066"/>
                </a:solidFill>
              </a:rPr>
              <a:t>2</a:t>
            </a:r>
            <a:r>
              <a:rPr lang="pl-PL" dirty="0">
                <a:solidFill>
                  <a:srgbClr val="FF0066"/>
                </a:solidFill>
              </a:rPr>
              <a:t>-Cl, , </a:t>
            </a:r>
            <a:r>
              <a:rPr lang="en-US" dirty="0">
                <a:solidFill>
                  <a:srgbClr val="FF0066"/>
                </a:solidFill>
                <a:sym typeface="Symbol" pitchFamily="18" charset="2"/>
              </a:rPr>
              <a:t></a:t>
            </a:r>
            <a:r>
              <a:rPr lang="pl-PL" baseline="-25000" dirty="0">
                <a:solidFill>
                  <a:srgbClr val="FF0066"/>
                </a:solidFill>
              </a:rPr>
              <a:t>3</a:t>
            </a:r>
            <a:r>
              <a:rPr lang="pl-PL" dirty="0">
                <a:solidFill>
                  <a:srgbClr val="FF0066"/>
                </a:solidFill>
              </a:rPr>
              <a:t>-Cl,  </a:t>
            </a:r>
            <a:r>
              <a:rPr lang="en-US" dirty="0">
                <a:solidFill>
                  <a:srgbClr val="FF0066"/>
                </a:solidFill>
                <a:sym typeface="Symbol" pitchFamily="18" charset="2"/>
              </a:rPr>
              <a:t></a:t>
            </a:r>
            <a:r>
              <a:rPr lang="pl-PL" baseline="-25000" dirty="0">
                <a:solidFill>
                  <a:srgbClr val="FF0066"/>
                </a:solidFill>
              </a:rPr>
              <a:t>2</a:t>
            </a:r>
            <a:r>
              <a:rPr lang="pl-PL" dirty="0">
                <a:solidFill>
                  <a:srgbClr val="FF0066"/>
                </a:solidFill>
              </a:rPr>
              <a:t>-OR, </a:t>
            </a:r>
            <a:r>
              <a:rPr lang="en-US" dirty="0">
                <a:solidFill>
                  <a:srgbClr val="FF0066"/>
                </a:solidFill>
                <a:sym typeface="Symbol" pitchFamily="18" charset="2"/>
              </a:rPr>
              <a:t></a:t>
            </a:r>
            <a:r>
              <a:rPr lang="pl-PL" baseline="-25000" dirty="0">
                <a:solidFill>
                  <a:srgbClr val="FF0066"/>
                </a:solidFill>
              </a:rPr>
              <a:t>2</a:t>
            </a:r>
            <a:r>
              <a:rPr lang="pl-PL" dirty="0">
                <a:solidFill>
                  <a:srgbClr val="FF0066"/>
                </a:solidFill>
              </a:rPr>
              <a:t>-PR</a:t>
            </a:r>
            <a:r>
              <a:rPr lang="pl-PL" baseline="-25000" dirty="0">
                <a:solidFill>
                  <a:srgbClr val="FF0066"/>
                </a:solidFill>
              </a:rPr>
              <a:t>2</a:t>
            </a:r>
            <a:r>
              <a:rPr lang="pl-PL" dirty="0">
                <a:solidFill>
                  <a:srgbClr val="FF0066"/>
                </a:solidFill>
              </a:rPr>
              <a:t>, </a:t>
            </a:r>
            <a:r>
              <a:rPr lang="en-US" dirty="0">
                <a:solidFill>
                  <a:srgbClr val="FF0066"/>
                </a:solidFill>
                <a:sym typeface="Symbol" pitchFamily="18" charset="2"/>
              </a:rPr>
              <a:t></a:t>
            </a:r>
            <a:r>
              <a:rPr lang="pl-PL" baseline="-25000" dirty="0">
                <a:solidFill>
                  <a:srgbClr val="FF0066"/>
                </a:solidFill>
              </a:rPr>
              <a:t>2</a:t>
            </a:r>
            <a:r>
              <a:rPr lang="pl-PL" dirty="0">
                <a:solidFill>
                  <a:srgbClr val="FF0066"/>
                </a:solidFill>
              </a:rPr>
              <a:t>-NR</a:t>
            </a:r>
            <a:r>
              <a:rPr lang="pl-PL" baseline="-25000" dirty="0">
                <a:solidFill>
                  <a:srgbClr val="FF0066"/>
                </a:solidFill>
              </a:rPr>
              <a:t>2</a:t>
            </a:r>
            <a:endParaRPr lang="en-US" baseline="-25000" dirty="0">
              <a:solidFill>
                <a:srgbClr val="FF0066"/>
              </a:solidFill>
            </a:endParaRPr>
          </a:p>
        </p:txBody>
      </p:sp>
      <p:sp>
        <p:nvSpPr>
          <p:cNvPr id="17415" name="Text Box 9"/>
          <p:cNvSpPr txBox="1">
            <a:spLocks noChangeArrowheads="1"/>
          </p:cNvSpPr>
          <p:nvPr/>
        </p:nvSpPr>
        <p:spPr bwMode="auto">
          <a:xfrm>
            <a:off x="2209800" y="4114800"/>
            <a:ext cx="8001000" cy="915988"/>
          </a:xfrm>
          <a:prstGeom prst="rect">
            <a:avLst/>
          </a:prstGeom>
          <a:noFill/>
          <a:ln w="9525">
            <a:noFill/>
            <a:miter lim="800000"/>
            <a:headEnd/>
            <a:tailEnd/>
          </a:ln>
        </p:spPr>
        <p:txBody>
          <a:bodyPr>
            <a:spAutoFit/>
          </a:bodyPr>
          <a:lstStyle/>
          <a:p>
            <a:r>
              <a:rPr lang="pt-BR"/>
              <a:t>Examples:</a:t>
            </a:r>
            <a:endParaRPr lang="en-US">
              <a:sym typeface="Symbol" pitchFamily="18" charset="2"/>
            </a:endParaRPr>
          </a:p>
          <a:p>
            <a:r>
              <a:rPr lang="en-US">
                <a:solidFill>
                  <a:srgbClr val="6600CC"/>
                </a:solidFill>
                <a:sym typeface="Symbol" pitchFamily="18" charset="2"/>
              </a:rPr>
              <a:t></a:t>
            </a:r>
            <a:r>
              <a:rPr lang="pt-BR" baseline="30000">
                <a:solidFill>
                  <a:srgbClr val="6600CC"/>
                </a:solidFill>
              </a:rPr>
              <a:t>1</a:t>
            </a:r>
            <a:r>
              <a:rPr lang="pt-BR">
                <a:solidFill>
                  <a:srgbClr val="6600CC"/>
                </a:solidFill>
              </a:rPr>
              <a:t>-R, </a:t>
            </a:r>
            <a:r>
              <a:rPr lang="en-US">
                <a:solidFill>
                  <a:srgbClr val="6600CC"/>
                </a:solidFill>
                <a:sym typeface="Symbol" pitchFamily="18" charset="2"/>
              </a:rPr>
              <a:t></a:t>
            </a:r>
            <a:r>
              <a:rPr lang="pt-BR" baseline="30000">
                <a:solidFill>
                  <a:srgbClr val="6600CC"/>
                </a:solidFill>
              </a:rPr>
              <a:t>1</a:t>
            </a:r>
            <a:r>
              <a:rPr lang="pt-BR">
                <a:solidFill>
                  <a:srgbClr val="6600CC"/>
                </a:solidFill>
              </a:rPr>
              <a:t>-Ar  </a:t>
            </a:r>
            <a:r>
              <a:rPr lang="en-US">
                <a:solidFill>
                  <a:srgbClr val="6600CC"/>
                </a:solidFill>
                <a:sym typeface="Symbol" pitchFamily="18" charset="2"/>
              </a:rPr>
              <a:t></a:t>
            </a:r>
            <a:r>
              <a:rPr lang="pt-BR" baseline="30000">
                <a:solidFill>
                  <a:srgbClr val="6600CC"/>
                </a:solidFill>
              </a:rPr>
              <a:t>2</a:t>
            </a:r>
            <a:r>
              <a:rPr lang="pt-BR">
                <a:solidFill>
                  <a:srgbClr val="6600CC"/>
                </a:solidFill>
              </a:rPr>
              <a:t>-C</a:t>
            </a:r>
            <a:r>
              <a:rPr lang="pt-BR" baseline="-25000">
                <a:solidFill>
                  <a:srgbClr val="6600CC"/>
                </a:solidFill>
              </a:rPr>
              <a:t>2</a:t>
            </a:r>
            <a:r>
              <a:rPr lang="pt-BR">
                <a:solidFill>
                  <a:srgbClr val="6600CC"/>
                </a:solidFill>
              </a:rPr>
              <a:t>R</a:t>
            </a:r>
            <a:r>
              <a:rPr lang="pt-BR" baseline="-25000">
                <a:solidFill>
                  <a:srgbClr val="6600CC"/>
                </a:solidFill>
              </a:rPr>
              <a:t>4</a:t>
            </a:r>
            <a:r>
              <a:rPr lang="pt-BR">
                <a:solidFill>
                  <a:srgbClr val="6600CC"/>
                </a:solidFill>
              </a:rPr>
              <a:t>   </a:t>
            </a:r>
            <a:r>
              <a:rPr lang="en-US">
                <a:solidFill>
                  <a:srgbClr val="6600CC"/>
                </a:solidFill>
                <a:sym typeface="Symbol" pitchFamily="18" charset="2"/>
              </a:rPr>
              <a:t></a:t>
            </a:r>
            <a:r>
              <a:rPr lang="pt-BR" baseline="30000">
                <a:solidFill>
                  <a:srgbClr val="6600CC"/>
                </a:solidFill>
              </a:rPr>
              <a:t>1</a:t>
            </a:r>
            <a:r>
              <a:rPr lang="pt-BR">
                <a:solidFill>
                  <a:srgbClr val="6600CC"/>
                </a:solidFill>
              </a:rPr>
              <a:t>-allyl,   </a:t>
            </a:r>
            <a:r>
              <a:rPr lang="en-US">
                <a:solidFill>
                  <a:srgbClr val="6600CC"/>
                </a:solidFill>
                <a:sym typeface="Symbol" pitchFamily="18" charset="2"/>
              </a:rPr>
              <a:t></a:t>
            </a:r>
            <a:r>
              <a:rPr lang="pt-BR" baseline="30000">
                <a:solidFill>
                  <a:srgbClr val="6600CC"/>
                </a:solidFill>
              </a:rPr>
              <a:t>3</a:t>
            </a:r>
            <a:r>
              <a:rPr lang="pt-BR">
                <a:solidFill>
                  <a:srgbClr val="6600CC"/>
                </a:solidFill>
              </a:rPr>
              <a:t>-allyl, </a:t>
            </a:r>
            <a:r>
              <a:rPr lang="en-US">
                <a:solidFill>
                  <a:srgbClr val="6600CC"/>
                </a:solidFill>
                <a:sym typeface="Symbol" pitchFamily="18" charset="2"/>
              </a:rPr>
              <a:t></a:t>
            </a:r>
            <a:r>
              <a:rPr lang="pt-BR" baseline="30000">
                <a:solidFill>
                  <a:srgbClr val="6600CC"/>
                </a:solidFill>
              </a:rPr>
              <a:t>4</a:t>
            </a:r>
            <a:r>
              <a:rPr lang="pt-BR">
                <a:solidFill>
                  <a:srgbClr val="6600CC"/>
                </a:solidFill>
              </a:rPr>
              <a:t>- Cb, </a:t>
            </a:r>
            <a:r>
              <a:rPr lang="en-US">
                <a:solidFill>
                  <a:srgbClr val="6600CC"/>
                </a:solidFill>
                <a:sym typeface="Symbol" pitchFamily="18" charset="2"/>
              </a:rPr>
              <a:t></a:t>
            </a:r>
            <a:r>
              <a:rPr lang="pt-BR" baseline="30000">
                <a:solidFill>
                  <a:srgbClr val="6600CC"/>
                </a:solidFill>
              </a:rPr>
              <a:t>5</a:t>
            </a:r>
            <a:r>
              <a:rPr lang="pt-BR">
                <a:solidFill>
                  <a:srgbClr val="6600CC"/>
                </a:solidFill>
              </a:rPr>
              <a:t>-Cp, </a:t>
            </a:r>
            <a:r>
              <a:rPr lang="en-US">
                <a:solidFill>
                  <a:srgbClr val="6600CC"/>
                </a:solidFill>
                <a:sym typeface="Symbol" pitchFamily="18" charset="2"/>
              </a:rPr>
              <a:t></a:t>
            </a:r>
            <a:r>
              <a:rPr lang="pt-BR" baseline="30000">
                <a:solidFill>
                  <a:srgbClr val="6600CC"/>
                </a:solidFill>
              </a:rPr>
              <a:t>6</a:t>
            </a:r>
            <a:r>
              <a:rPr lang="pt-BR">
                <a:solidFill>
                  <a:srgbClr val="6600CC"/>
                </a:solidFill>
              </a:rPr>
              <a:t>-C</a:t>
            </a:r>
            <a:r>
              <a:rPr lang="pt-BR" baseline="-25000">
                <a:solidFill>
                  <a:srgbClr val="6600CC"/>
                </a:solidFill>
              </a:rPr>
              <a:t>6</a:t>
            </a:r>
            <a:r>
              <a:rPr lang="pt-BR">
                <a:solidFill>
                  <a:srgbClr val="6600CC"/>
                </a:solidFill>
              </a:rPr>
              <a:t>H</a:t>
            </a:r>
            <a:r>
              <a:rPr lang="pt-BR" baseline="-25000">
                <a:solidFill>
                  <a:srgbClr val="6600CC"/>
                </a:solidFill>
              </a:rPr>
              <a:t>6</a:t>
            </a:r>
            <a:r>
              <a:rPr lang="pt-BR">
                <a:solidFill>
                  <a:srgbClr val="6600CC"/>
                </a:solidFill>
              </a:rPr>
              <a:t> </a:t>
            </a:r>
            <a:r>
              <a:rPr lang="en-US">
                <a:solidFill>
                  <a:srgbClr val="6600CC"/>
                </a:solidFill>
                <a:sym typeface="Symbol" pitchFamily="18" charset="2"/>
              </a:rPr>
              <a:t></a:t>
            </a:r>
            <a:r>
              <a:rPr lang="pt-BR" baseline="30000">
                <a:solidFill>
                  <a:srgbClr val="6600CC"/>
                </a:solidFill>
              </a:rPr>
              <a:t>8</a:t>
            </a:r>
            <a:r>
              <a:rPr lang="pt-BR">
                <a:solidFill>
                  <a:srgbClr val="6600CC"/>
                </a:solidFill>
              </a:rPr>
              <a:t>-C</a:t>
            </a:r>
            <a:r>
              <a:rPr lang="pt-BR" baseline="-25000">
                <a:solidFill>
                  <a:srgbClr val="6600CC"/>
                </a:solidFill>
              </a:rPr>
              <a:t>8</a:t>
            </a:r>
            <a:r>
              <a:rPr lang="pt-BR">
                <a:solidFill>
                  <a:srgbClr val="6600CC"/>
                </a:solidFill>
              </a:rPr>
              <a:t>H</a:t>
            </a:r>
            <a:r>
              <a:rPr lang="pt-BR" baseline="-25000">
                <a:solidFill>
                  <a:srgbClr val="6600CC"/>
                </a:solidFill>
              </a:rPr>
              <a:t>8</a:t>
            </a:r>
            <a:r>
              <a:rPr lang="pt-BR">
                <a:solidFill>
                  <a:srgbClr val="6600CC"/>
                </a:solidFill>
              </a:rPr>
              <a:t>  </a:t>
            </a:r>
            <a:r>
              <a:rPr lang="en-US">
                <a:solidFill>
                  <a:srgbClr val="6600CC"/>
                </a:solidFill>
                <a:sym typeface="Symbol" pitchFamily="18" charset="2"/>
              </a:rPr>
              <a:t></a:t>
            </a:r>
            <a:r>
              <a:rPr lang="pt-BR" baseline="30000">
                <a:solidFill>
                  <a:srgbClr val="6600CC"/>
                </a:solidFill>
              </a:rPr>
              <a:t>2</a:t>
            </a:r>
            <a:r>
              <a:rPr lang="pt-BR">
                <a:solidFill>
                  <a:srgbClr val="6600CC"/>
                </a:solidFill>
              </a:rPr>
              <a:t>-C</a:t>
            </a:r>
            <a:r>
              <a:rPr lang="pt-BR" baseline="-25000">
                <a:solidFill>
                  <a:srgbClr val="6600CC"/>
                </a:solidFill>
              </a:rPr>
              <a:t>60</a:t>
            </a:r>
            <a:r>
              <a:rPr lang="pt-BR">
                <a:solidFill>
                  <a:srgbClr val="6600CC"/>
                </a:solidFill>
              </a:rPr>
              <a:t>, </a:t>
            </a:r>
            <a:r>
              <a:rPr lang="en-US">
                <a:solidFill>
                  <a:srgbClr val="6600CC"/>
                </a:solidFill>
                <a:sym typeface="Symbol" pitchFamily="18" charset="2"/>
              </a:rPr>
              <a:t></a:t>
            </a:r>
            <a:r>
              <a:rPr lang="pt-BR" baseline="30000">
                <a:solidFill>
                  <a:srgbClr val="6600CC"/>
                </a:solidFill>
              </a:rPr>
              <a:t>5</a:t>
            </a:r>
            <a:r>
              <a:rPr lang="pt-BR">
                <a:solidFill>
                  <a:srgbClr val="6600CC"/>
                </a:solidFill>
              </a:rPr>
              <a:t>-R</a:t>
            </a:r>
            <a:r>
              <a:rPr lang="pt-BR" baseline="-25000">
                <a:solidFill>
                  <a:srgbClr val="6600CC"/>
                </a:solidFill>
              </a:rPr>
              <a:t>5</a:t>
            </a:r>
            <a:r>
              <a:rPr lang="pt-BR">
                <a:solidFill>
                  <a:srgbClr val="6600CC"/>
                </a:solidFill>
              </a:rPr>
              <a:t>C</a:t>
            </a:r>
            <a:r>
              <a:rPr lang="pt-BR" baseline="-25000">
                <a:solidFill>
                  <a:srgbClr val="6600CC"/>
                </a:solidFill>
              </a:rPr>
              <a:t>60</a:t>
            </a:r>
            <a:r>
              <a:rPr lang="pt-BR">
                <a:solidFill>
                  <a:srgbClr val="6600CC"/>
                </a:solidFill>
              </a:rPr>
              <a:t>.</a:t>
            </a:r>
            <a:endParaRPr lang="en-US">
              <a:solidFill>
                <a:srgbClr val="6600CC"/>
              </a:solidFill>
            </a:endParaRPr>
          </a:p>
        </p:txBody>
      </p:sp>
    </p:spTree>
    <p:extLst>
      <p:ext uri="{BB962C8B-B14F-4D97-AF65-F5344CB8AC3E}">
        <p14:creationId xmlns:p14="http://schemas.microsoft.com/office/powerpoint/2010/main" val="816148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34" name="Group 942"/>
          <p:cNvGraphicFramePr>
            <a:graphicFrameLocks noGrp="1"/>
          </p:cNvGraphicFramePr>
          <p:nvPr/>
        </p:nvGraphicFramePr>
        <p:xfrm>
          <a:off x="2057400" y="609600"/>
          <a:ext cx="8077200" cy="5915978"/>
        </p:xfrm>
        <a:graphic>
          <a:graphicData uri="http://schemas.openxmlformats.org/drawingml/2006/table">
            <a:tbl>
              <a:tblPr/>
              <a:tblGrid>
                <a:gridCol w="1708150"/>
                <a:gridCol w="777875"/>
                <a:gridCol w="892175"/>
                <a:gridCol w="776288"/>
                <a:gridCol w="1592262"/>
                <a:gridCol w="777875"/>
                <a:gridCol w="776288"/>
                <a:gridCol w="776287"/>
              </a:tblGrid>
              <a:tr h="338138">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Ligand</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Neutral atom</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    Oxidation  state</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Ligand</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Neutral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atom</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Oxidation  state</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r>
              <a:tr h="579438">
                <a:tc vMerge="1">
                  <a:txBody>
                    <a:bodyPr/>
                    <a:lstStyle/>
                    <a:p>
                      <a:endParaRPr lang="en-IN"/>
                    </a:p>
                  </a:txBody>
                  <a:tcPr/>
                </a:tc>
                <a:tc vMerge="1">
                  <a:txBody>
                    <a:bodyPr/>
                    <a:lstStyle/>
                    <a:p>
                      <a:endParaRPr lang="en-IN"/>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Electron contribution</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Formal charge</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IN"/>
                    </a:p>
                  </a:txBody>
                  <a:tcPr/>
                </a:tc>
                <a:tc vMerge="1">
                  <a:txBody>
                    <a:bodyPr/>
                    <a:lstStyle/>
                    <a:p>
                      <a:endParaRPr lang="en-IN"/>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Electron contribution</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Formal charge</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Carbonyl (M–CO)</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2</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Halogen ( M–X)</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Phosphine (M–PR</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2</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Alkyl (M–R)</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Amine (M–NR</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2</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Aryl (M–Ar)</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Amide (M–NR</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acyl (M–C(O)–R</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Hydrogen (M–H)</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-cyclopentadienyl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Alkene (sidewise)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2</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-allyl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Alkyne (sidewise)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2 </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3</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-allyl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-C</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sym typeface="Symbol" pitchFamily="18" charset="2"/>
                        </a:rPr>
                        <a:t>60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2</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5</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-cyclopentadienyl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Nitrosyl bent</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6</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-benzene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Nitrosyl linear</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3</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7</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-cycloheptatrienyl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Carbene (M=CR</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2</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Carbyne  (M</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CR)</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Alkoxide (M–OR)</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Thiolate (M–SR)</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-CO</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(M–(CO)–M)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alpha val="32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2</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alpha val="32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alpha val="32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alpha val="32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-H</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030A0">
                        <a:alpha val="57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030A0">
                        <a:alpha val="57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030A0">
                        <a:alpha val="57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030A0">
                        <a:alpha val="57000"/>
                      </a:srgbClr>
                    </a:solidFill>
                  </a:tcPr>
                </a:tc>
              </a:tr>
              <a:tr h="422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-alkyne </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4</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a:t>
                      </a:r>
                      <a:r>
                        <a:rPr kumimoji="0" lang="de-DE" sz="1200" b="1" i="0" u="none" strike="noStrike" cap="none" normalizeH="0" baseline="0" dirty="0" smtClean="0">
                          <a:ln>
                            <a:noFill/>
                          </a:ln>
                          <a:solidFill>
                            <a:schemeClr val="tx1"/>
                          </a:solidFill>
                          <a:effectLst/>
                          <a:latin typeface="Times New Roman" pitchFamily="18" charset="0"/>
                          <a:cs typeface="Times New Roman" pitchFamily="18" charset="0"/>
                        </a:rPr>
                        <a:t>-X</a:t>
                      </a:r>
                      <a:r>
                        <a:rPr kumimoji="0" lang="de-DE" sz="12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(M–X–M)  </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X = halogen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97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97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97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97000"/>
                      </a:srgbClr>
                    </a:solidFill>
                  </a:tcPr>
                </a:tc>
              </a:tr>
              <a:tr h="4238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-alkyl</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1</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-amido</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(M–(NR</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sym typeface="Symbol" pitchFamily="18" charset="2"/>
                        </a:rPr>
                        <a:t>2</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-phosphido</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(M–(PR</a:t>
                      </a:r>
                      <a:r>
                        <a:rPr kumimoji="0" lang="en-US" sz="1200" b="1" i="0" u="none" strike="noStrike" cap="none" normalizeH="0" baseline="-30000" smtClean="0">
                          <a:ln>
                            <a:noFill/>
                          </a:ln>
                          <a:solidFill>
                            <a:schemeClr val="tx1"/>
                          </a:solidFill>
                          <a:effectLst/>
                          <a:latin typeface="Times New Roman" pitchFamily="18" charset="0"/>
                          <a:cs typeface="Times New Roman" pitchFamily="18" charset="0"/>
                          <a:sym typeface="Symbol" pitchFamily="18" charset="2"/>
                        </a:rPr>
                        <a:t>2</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2"/>
                          </a:solidFill>
                          <a:effectLst/>
                          <a:latin typeface="Times New Roman" pitchFamily="18" charset="0"/>
                          <a:cs typeface="Times New Roman" pitchFamily="18" charset="0"/>
                        </a:rPr>
                        <a:t>3</a:t>
                      </a:r>
                      <a:endParaRPr kumimoji="0" lang="en-US" sz="1200" b="1" i="0" u="none" strike="noStrike" cap="none" normalizeH="0" baseline="0" dirty="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35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-alkoxide</a:t>
                      </a: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(M–(OR)–M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US"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alpha val="46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2438400" y="0"/>
            <a:ext cx="7620000" cy="369332"/>
          </a:xfrm>
          <a:prstGeom prst="rect">
            <a:avLst/>
          </a:prstGeom>
          <a:solidFill>
            <a:srgbClr val="FFFF00"/>
          </a:solidFill>
        </p:spPr>
        <p:txBody>
          <a:bodyPr wrap="square" rtlCol="0">
            <a:spAutoFit/>
          </a:bodyPr>
          <a:lstStyle/>
          <a:p>
            <a:r>
              <a:rPr lang="en-US" dirty="0"/>
              <a:t>Methods of counting: Neutral atom method  &amp; Oxidation  state method </a:t>
            </a:r>
            <a:endParaRPr lang="en-IN" dirty="0"/>
          </a:p>
        </p:txBody>
      </p:sp>
    </p:spTree>
    <p:extLst>
      <p:ext uri="{BB962C8B-B14F-4D97-AF65-F5344CB8AC3E}">
        <p14:creationId xmlns:p14="http://schemas.microsoft.com/office/powerpoint/2010/main" val="3905219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IN"/>
          </a:p>
        </p:txBody>
      </p:sp>
      <p:graphicFrame>
        <p:nvGraphicFramePr>
          <p:cNvPr id="9218" name="Object 4"/>
          <p:cNvGraphicFramePr>
            <a:graphicFrameLocks noChangeAspect="1"/>
          </p:cNvGraphicFramePr>
          <p:nvPr/>
        </p:nvGraphicFramePr>
        <p:xfrm>
          <a:off x="3048000" y="533401"/>
          <a:ext cx="6553200" cy="3846513"/>
        </p:xfrm>
        <a:graphic>
          <a:graphicData uri="http://schemas.openxmlformats.org/presentationml/2006/ole">
            <mc:AlternateContent xmlns:mc="http://schemas.openxmlformats.org/markup-compatibility/2006">
              <mc:Choice xmlns:v="urn:schemas-microsoft-com:vml" Requires="v">
                <p:oleObj spid="_x0000_s7172" name="CS ChemDraw Drawing" r:id="rId3" imgW="4224528" imgH="2479548" progId="ChemDraw.Document.6.0">
                  <p:embed/>
                </p:oleObj>
              </mc:Choice>
              <mc:Fallback>
                <p:oleObj name="CS ChemDraw Drawing" r:id="rId3" imgW="4224528" imgH="2479548"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33401"/>
                        <a:ext cx="6553200" cy="3846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0" name="Rectangle 7"/>
          <p:cNvSpPr>
            <a:spLocks noChangeArrowheads="1"/>
          </p:cNvSpPr>
          <p:nvPr/>
        </p:nvSpPr>
        <p:spPr bwMode="auto">
          <a:xfrm>
            <a:off x="1524001" y="1734622"/>
            <a:ext cx="184731" cy="369332"/>
          </a:xfrm>
          <a:prstGeom prst="rect">
            <a:avLst/>
          </a:prstGeom>
          <a:noFill/>
          <a:ln w="9525">
            <a:noFill/>
            <a:miter lim="800000"/>
            <a:headEnd/>
            <a:tailEnd/>
          </a:ln>
        </p:spPr>
        <p:txBody>
          <a:bodyPr wrap="none" anchor="ctr">
            <a:spAutoFit/>
          </a:bodyPr>
          <a:lstStyle/>
          <a:p>
            <a:endParaRPr lang="en-IN"/>
          </a:p>
        </p:txBody>
      </p:sp>
      <p:sp>
        <p:nvSpPr>
          <p:cNvPr id="5" name="TextBox 4"/>
          <p:cNvSpPr txBox="1"/>
          <p:nvPr/>
        </p:nvSpPr>
        <p:spPr>
          <a:xfrm>
            <a:off x="1524000" y="4724400"/>
            <a:ext cx="9144000" cy="1754326"/>
          </a:xfrm>
          <a:prstGeom prst="rect">
            <a:avLst/>
          </a:prstGeom>
          <a:noFill/>
        </p:spPr>
        <p:txBody>
          <a:bodyPr wrap="square" rtlCol="0">
            <a:spAutoFit/>
          </a:bodyPr>
          <a:lstStyle/>
          <a:p>
            <a:r>
              <a:rPr lang="en-US" b="1" dirty="0">
                <a:solidFill>
                  <a:srgbClr val="FF0000"/>
                </a:solidFill>
              </a:rPr>
              <a:t>Neutral atom method</a:t>
            </a:r>
            <a:r>
              <a:rPr lang="en-US" b="1" dirty="0"/>
              <a:t>: </a:t>
            </a:r>
            <a:r>
              <a:rPr lang="en-US" dirty="0"/>
              <a:t>Metal is taken as in zero oxidation state for counting purpose</a:t>
            </a:r>
          </a:p>
          <a:p>
            <a:endParaRPr lang="en-US" dirty="0"/>
          </a:p>
          <a:p>
            <a:r>
              <a:rPr lang="en-US" b="1" dirty="0">
                <a:solidFill>
                  <a:srgbClr val="0070C0"/>
                </a:solidFill>
              </a:rPr>
              <a:t>Oxidation state method</a:t>
            </a:r>
            <a:r>
              <a:rPr lang="en-US" dirty="0"/>
              <a:t>: We first arrive at the oxidation state of the metal by considering the number of anionic </a:t>
            </a:r>
            <a:r>
              <a:rPr lang="en-US" dirty="0" err="1"/>
              <a:t>ligands</a:t>
            </a:r>
            <a:r>
              <a:rPr lang="en-US" dirty="0"/>
              <a:t> present and overall charge of the complex</a:t>
            </a:r>
          </a:p>
          <a:p>
            <a:endParaRPr lang="en-US" dirty="0"/>
          </a:p>
          <a:p>
            <a:r>
              <a:rPr lang="en-US" b="1" i="1" dirty="0">
                <a:solidFill>
                  <a:srgbClr val="7030A0"/>
                </a:solidFill>
              </a:rPr>
              <a:t>Suggestion: Focus on one counting method till you are confident</a:t>
            </a:r>
            <a:endParaRPr lang="en-IN" b="1" i="1" dirty="0">
              <a:solidFill>
                <a:srgbClr val="7030A0"/>
              </a:solidFill>
            </a:endParaRPr>
          </a:p>
        </p:txBody>
      </p:sp>
    </p:spTree>
    <p:extLst>
      <p:ext uri="{BB962C8B-B14F-4D97-AF65-F5344CB8AC3E}">
        <p14:creationId xmlns:p14="http://schemas.microsoft.com/office/powerpoint/2010/main" val="1192837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828800" y="0"/>
            <a:ext cx="8686800" cy="6647974"/>
          </a:xfrm>
          <a:prstGeom prst="rect">
            <a:avLst/>
          </a:prstGeom>
          <a:noFill/>
          <a:ln w="9525">
            <a:solidFill>
              <a:srgbClr val="FFFF00"/>
            </a:solidFill>
            <a:miter lim="800000"/>
            <a:headEnd/>
            <a:tailEnd/>
          </a:ln>
        </p:spPr>
        <p:txBody>
          <a:bodyPr wrap="square">
            <a:spAutoFit/>
          </a:bodyPr>
          <a:lstStyle/>
          <a:p>
            <a:r>
              <a:rPr lang="en-US" sz="1600" b="1" i="1" dirty="0">
                <a:solidFill>
                  <a:srgbClr val="FF0066"/>
                </a:solidFill>
              </a:rPr>
              <a:t>Easy way to remember </a:t>
            </a:r>
            <a:r>
              <a:rPr lang="en-US" sz="1600" b="1" i="1" dirty="0" err="1">
                <a:solidFill>
                  <a:srgbClr val="FF0066"/>
                </a:solidFill>
              </a:rPr>
              <a:t>ligand</a:t>
            </a:r>
            <a:r>
              <a:rPr lang="en-US" sz="1600" b="1" i="1" dirty="0">
                <a:solidFill>
                  <a:srgbClr val="FF0066"/>
                </a:solidFill>
              </a:rPr>
              <a:t> electron contribution for </a:t>
            </a:r>
            <a:r>
              <a:rPr lang="en-US" sz="2400" b="1" i="1" dirty="0">
                <a:solidFill>
                  <a:srgbClr val="0070C0"/>
                </a:solidFill>
              </a:rPr>
              <a:t>neutral atom counting </a:t>
            </a:r>
            <a:r>
              <a:rPr lang="en-US" sz="1600" b="1" i="1" dirty="0">
                <a:solidFill>
                  <a:srgbClr val="FF0066"/>
                </a:solidFill>
              </a:rPr>
              <a:t>method</a:t>
            </a:r>
          </a:p>
          <a:p>
            <a:r>
              <a:rPr lang="en-US" sz="1200" i="1" dirty="0"/>
              <a:t>						</a:t>
            </a:r>
            <a:r>
              <a:rPr lang="en-US" sz="1200" b="1" i="1" dirty="0"/>
              <a:t>								Electron contribution</a:t>
            </a:r>
            <a:endParaRPr lang="en-US" sz="1200" b="1" dirty="0"/>
          </a:p>
          <a:p>
            <a:r>
              <a:rPr lang="en-US" b="1" dirty="0"/>
              <a:t>Neutral terminal :  	</a:t>
            </a:r>
            <a:r>
              <a:rPr lang="en-US" b="1" dirty="0">
                <a:solidFill>
                  <a:srgbClr val="990033"/>
                </a:solidFill>
              </a:rPr>
              <a:t>CO, PR</a:t>
            </a:r>
            <a:r>
              <a:rPr lang="en-US" b="1" baseline="-25000" dirty="0">
                <a:solidFill>
                  <a:srgbClr val="990033"/>
                </a:solidFill>
              </a:rPr>
              <a:t>3</a:t>
            </a:r>
            <a:r>
              <a:rPr lang="en-US" b="1" dirty="0">
                <a:solidFill>
                  <a:srgbClr val="990033"/>
                </a:solidFill>
              </a:rPr>
              <a:t>, NR</a:t>
            </a:r>
            <a:r>
              <a:rPr lang="en-US" b="1" baseline="-25000" dirty="0">
                <a:solidFill>
                  <a:srgbClr val="990033"/>
                </a:solidFill>
              </a:rPr>
              <a:t>3</a:t>
            </a:r>
            <a:r>
              <a:rPr lang="en-US" b="1" dirty="0"/>
              <a:t>			</a:t>
            </a:r>
            <a:r>
              <a:rPr lang="en-US" b="1" dirty="0">
                <a:solidFill>
                  <a:srgbClr val="990033"/>
                </a:solidFill>
              </a:rPr>
              <a:t>2</a:t>
            </a:r>
            <a:r>
              <a:rPr lang="en-US" b="1" dirty="0"/>
              <a:t> electrons</a:t>
            </a:r>
            <a:endParaRPr lang="pt-BR" b="1" dirty="0"/>
          </a:p>
          <a:p>
            <a:r>
              <a:rPr lang="pt-BR" b="1" dirty="0"/>
              <a:t>Anionic terminal : 	</a:t>
            </a:r>
            <a:r>
              <a:rPr lang="pt-BR" b="1" dirty="0">
                <a:solidFill>
                  <a:srgbClr val="000099"/>
                </a:solidFill>
              </a:rPr>
              <a:t>X-, H-, R-, Ar-, R</a:t>
            </a:r>
            <a:r>
              <a:rPr lang="pt-BR" b="1" baseline="-25000" dirty="0">
                <a:solidFill>
                  <a:srgbClr val="000099"/>
                </a:solidFill>
              </a:rPr>
              <a:t>2</a:t>
            </a:r>
            <a:r>
              <a:rPr lang="pt-BR" b="1" dirty="0">
                <a:solidFill>
                  <a:srgbClr val="000099"/>
                </a:solidFill>
              </a:rPr>
              <a:t>N-, R</a:t>
            </a:r>
            <a:r>
              <a:rPr lang="pt-BR" b="1" baseline="-25000" dirty="0">
                <a:solidFill>
                  <a:srgbClr val="000099"/>
                </a:solidFill>
              </a:rPr>
              <a:t>2</a:t>
            </a:r>
            <a:r>
              <a:rPr lang="pt-BR" b="1" dirty="0">
                <a:solidFill>
                  <a:srgbClr val="000099"/>
                </a:solidFill>
              </a:rPr>
              <a:t>P-, RO-</a:t>
            </a:r>
            <a:r>
              <a:rPr lang="pt-BR" b="1" dirty="0"/>
              <a:t>		</a:t>
            </a:r>
            <a:r>
              <a:rPr lang="pt-BR" b="1" dirty="0">
                <a:solidFill>
                  <a:srgbClr val="000099"/>
                </a:solidFill>
              </a:rPr>
              <a:t>1</a:t>
            </a:r>
            <a:r>
              <a:rPr lang="pt-BR" b="1" dirty="0"/>
              <a:t> electron</a:t>
            </a:r>
          </a:p>
          <a:p>
            <a:r>
              <a:rPr lang="pt-BR" b="1" dirty="0"/>
              <a:t>Hapto ligands 	: </a:t>
            </a:r>
            <a:r>
              <a:rPr lang="en-US" b="1" dirty="0">
                <a:solidFill>
                  <a:srgbClr val="0066FF"/>
                </a:solidFill>
                <a:sym typeface="Symbol" pitchFamily="18" charset="2"/>
              </a:rPr>
              <a:t></a:t>
            </a:r>
            <a:r>
              <a:rPr lang="pt-BR" b="1" baseline="30000" dirty="0">
                <a:solidFill>
                  <a:srgbClr val="0066FF"/>
                </a:solidFill>
              </a:rPr>
              <a:t>2</a:t>
            </a:r>
            <a:r>
              <a:rPr lang="pt-BR" b="1" dirty="0">
                <a:solidFill>
                  <a:srgbClr val="0066FF"/>
                </a:solidFill>
              </a:rPr>
              <a:t>-C</a:t>
            </a:r>
            <a:r>
              <a:rPr lang="pt-BR" b="1" baseline="-25000" dirty="0">
                <a:solidFill>
                  <a:srgbClr val="0066FF"/>
                </a:solidFill>
              </a:rPr>
              <a:t>2</a:t>
            </a:r>
            <a:r>
              <a:rPr lang="pt-BR" b="1" dirty="0">
                <a:solidFill>
                  <a:srgbClr val="0066FF"/>
                </a:solidFill>
              </a:rPr>
              <a:t>R</a:t>
            </a:r>
            <a:r>
              <a:rPr lang="pt-BR" b="1" baseline="-25000" dirty="0">
                <a:solidFill>
                  <a:srgbClr val="0066FF"/>
                </a:solidFill>
              </a:rPr>
              <a:t>4</a:t>
            </a:r>
            <a:r>
              <a:rPr lang="pt-BR" b="1" dirty="0">
                <a:solidFill>
                  <a:srgbClr val="0066FF"/>
                </a:solidFill>
              </a:rPr>
              <a:t>  </a:t>
            </a:r>
            <a:r>
              <a:rPr lang="en-US" b="1" dirty="0">
                <a:solidFill>
                  <a:srgbClr val="0066FF"/>
                </a:solidFill>
                <a:sym typeface="Symbol" pitchFamily="18" charset="2"/>
              </a:rPr>
              <a:t></a:t>
            </a:r>
            <a:r>
              <a:rPr lang="pt-BR" b="1" baseline="30000" dirty="0">
                <a:solidFill>
                  <a:srgbClr val="0066FF"/>
                </a:solidFill>
              </a:rPr>
              <a:t>2</a:t>
            </a:r>
            <a:r>
              <a:rPr lang="pt-BR" b="1" dirty="0">
                <a:solidFill>
                  <a:srgbClr val="0066FF"/>
                </a:solidFill>
              </a:rPr>
              <a:t>-C</a:t>
            </a:r>
            <a:r>
              <a:rPr lang="pt-BR" b="1" baseline="-25000" dirty="0">
                <a:solidFill>
                  <a:srgbClr val="0066FF"/>
                </a:solidFill>
              </a:rPr>
              <a:t>2</a:t>
            </a:r>
            <a:r>
              <a:rPr lang="pt-BR" b="1" dirty="0">
                <a:solidFill>
                  <a:srgbClr val="0066FF"/>
                </a:solidFill>
              </a:rPr>
              <a:t>R</a:t>
            </a:r>
            <a:r>
              <a:rPr lang="pt-BR" b="1" baseline="-25000" dirty="0">
                <a:solidFill>
                  <a:srgbClr val="0066FF"/>
                </a:solidFill>
              </a:rPr>
              <a:t>2</a:t>
            </a:r>
            <a:r>
              <a:rPr lang="pt-BR" b="1" dirty="0">
                <a:solidFill>
                  <a:srgbClr val="0066FF"/>
                </a:solidFill>
              </a:rPr>
              <a:t>, </a:t>
            </a:r>
            <a:r>
              <a:rPr lang="en-US" b="1" dirty="0">
                <a:solidFill>
                  <a:srgbClr val="0066FF"/>
                </a:solidFill>
                <a:sym typeface="Symbol" pitchFamily="18" charset="2"/>
              </a:rPr>
              <a:t></a:t>
            </a:r>
            <a:r>
              <a:rPr lang="pt-BR" b="1" baseline="30000" dirty="0">
                <a:solidFill>
                  <a:srgbClr val="0066FF"/>
                </a:solidFill>
              </a:rPr>
              <a:t>4</a:t>
            </a:r>
            <a:r>
              <a:rPr lang="pt-BR" b="1" dirty="0">
                <a:solidFill>
                  <a:srgbClr val="0066FF"/>
                </a:solidFill>
              </a:rPr>
              <a:t>-C</a:t>
            </a:r>
            <a:r>
              <a:rPr lang="pt-BR" b="1" baseline="-25000" dirty="0">
                <a:solidFill>
                  <a:srgbClr val="0066FF"/>
                </a:solidFill>
              </a:rPr>
              <a:t>2</a:t>
            </a:r>
            <a:r>
              <a:rPr lang="pt-BR" b="1" dirty="0">
                <a:solidFill>
                  <a:srgbClr val="0066FF"/>
                </a:solidFill>
              </a:rPr>
              <a:t>R</a:t>
            </a:r>
            <a:r>
              <a:rPr lang="pt-BR" b="1" baseline="-25000" dirty="0">
                <a:solidFill>
                  <a:srgbClr val="0066FF"/>
                </a:solidFill>
              </a:rPr>
              <a:t>2</a:t>
            </a:r>
            <a:r>
              <a:rPr lang="pt-BR" b="1" dirty="0">
                <a:solidFill>
                  <a:srgbClr val="0066FF"/>
                </a:solidFill>
              </a:rPr>
              <a:t> ,</a:t>
            </a:r>
            <a:r>
              <a:rPr lang="en-US" b="1" dirty="0">
                <a:solidFill>
                  <a:srgbClr val="0066FF"/>
                </a:solidFill>
                <a:sym typeface="Symbol" pitchFamily="18" charset="2"/>
              </a:rPr>
              <a:t></a:t>
            </a:r>
            <a:r>
              <a:rPr lang="pt-BR" b="1" baseline="30000" dirty="0">
                <a:solidFill>
                  <a:srgbClr val="0066FF"/>
                </a:solidFill>
              </a:rPr>
              <a:t>1</a:t>
            </a:r>
            <a:r>
              <a:rPr lang="pt-BR" b="1" dirty="0">
                <a:solidFill>
                  <a:srgbClr val="0066FF"/>
                </a:solidFill>
              </a:rPr>
              <a:t>-allyl, </a:t>
            </a:r>
          </a:p>
          <a:p>
            <a:r>
              <a:rPr lang="pt-BR" b="1" dirty="0">
                <a:solidFill>
                  <a:srgbClr val="0066FF"/>
                </a:solidFill>
              </a:rPr>
              <a:t>		 </a:t>
            </a:r>
            <a:r>
              <a:rPr lang="en-US" b="1" dirty="0">
                <a:solidFill>
                  <a:srgbClr val="0066FF"/>
                </a:solidFill>
                <a:sym typeface="Symbol" pitchFamily="18" charset="2"/>
              </a:rPr>
              <a:t></a:t>
            </a:r>
            <a:r>
              <a:rPr lang="pt-BR" b="1" baseline="30000" dirty="0">
                <a:solidFill>
                  <a:srgbClr val="0066FF"/>
                </a:solidFill>
              </a:rPr>
              <a:t>3</a:t>
            </a:r>
            <a:r>
              <a:rPr lang="pt-BR" b="1" dirty="0">
                <a:solidFill>
                  <a:srgbClr val="0066FF"/>
                </a:solidFill>
              </a:rPr>
              <a:t>-allyl, </a:t>
            </a:r>
            <a:r>
              <a:rPr lang="en-US" b="1" dirty="0">
                <a:solidFill>
                  <a:srgbClr val="0066FF"/>
                </a:solidFill>
                <a:sym typeface="Symbol" pitchFamily="18" charset="2"/>
              </a:rPr>
              <a:t></a:t>
            </a:r>
            <a:r>
              <a:rPr lang="pt-BR" b="1" baseline="30000" dirty="0">
                <a:solidFill>
                  <a:srgbClr val="0066FF"/>
                </a:solidFill>
              </a:rPr>
              <a:t>4</a:t>
            </a:r>
            <a:r>
              <a:rPr lang="pt-BR" b="1" dirty="0">
                <a:solidFill>
                  <a:srgbClr val="0066FF"/>
                </a:solidFill>
              </a:rPr>
              <a:t>- Cb, </a:t>
            </a:r>
            <a:r>
              <a:rPr lang="en-US" b="1" dirty="0">
                <a:solidFill>
                  <a:srgbClr val="0066FF"/>
                </a:solidFill>
                <a:sym typeface="Symbol" pitchFamily="18" charset="2"/>
              </a:rPr>
              <a:t></a:t>
            </a:r>
            <a:r>
              <a:rPr lang="pt-BR" b="1" baseline="30000" dirty="0">
                <a:solidFill>
                  <a:srgbClr val="0066FF"/>
                </a:solidFill>
              </a:rPr>
              <a:t>5</a:t>
            </a:r>
            <a:r>
              <a:rPr lang="pt-BR" b="1" dirty="0">
                <a:solidFill>
                  <a:srgbClr val="0066FF"/>
                </a:solidFill>
              </a:rPr>
              <a:t>-Cp, </a:t>
            </a:r>
            <a:r>
              <a:rPr lang="en-US" b="1" dirty="0">
                <a:solidFill>
                  <a:srgbClr val="0066FF"/>
                </a:solidFill>
                <a:sym typeface="Symbol" pitchFamily="18" charset="2"/>
              </a:rPr>
              <a:t></a:t>
            </a:r>
            <a:r>
              <a:rPr lang="pt-BR" b="1" baseline="30000" dirty="0">
                <a:solidFill>
                  <a:srgbClr val="0066FF"/>
                </a:solidFill>
              </a:rPr>
              <a:t>6</a:t>
            </a:r>
            <a:r>
              <a:rPr lang="pt-BR" b="1" dirty="0">
                <a:solidFill>
                  <a:srgbClr val="0066FF"/>
                </a:solidFill>
              </a:rPr>
              <a:t>-C</a:t>
            </a:r>
            <a:r>
              <a:rPr lang="pt-BR" b="1" baseline="-25000" dirty="0">
                <a:solidFill>
                  <a:srgbClr val="0066FF"/>
                </a:solidFill>
              </a:rPr>
              <a:t>6</a:t>
            </a:r>
            <a:r>
              <a:rPr lang="pt-BR" b="1" dirty="0">
                <a:solidFill>
                  <a:srgbClr val="0066FF"/>
                </a:solidFill>
              </a:rPr>
              <a:t>H</a:t>
            </a:r>
            <a:r>
              <a:rPr lang="pt-BR" b="1" baseline="-25000" dirty="0">
                <a:solidFill>
                  <a:srgbClr val="0066FF"/>
                </a:solidFill>
              </a:rPr>
              <a:t>6</a:t>
            </a:r>
            <a:r>
              <a:rPr lang="pt-BR" b="1" dirty="0">
                <a:solidFill>
                  <a:srgbClr val="0066FF"/>
                </a:solidFill>
              </a:rPr>
              <a:t> </a:t>
            </a:r>
          </a:p>
          <a:p>
            <a:r>
              <a:rPr lang="pt-BR" b="1" dirty="0">
                <a:solidFill>
                  <a:srgbClr val="0066FF"/>
                </a:solidFill>
              </a:rPr>
              <a:t>		</a:t>
            </a:r>
            <a:r>
              <a:rPr lang="en-US" b="1" dirty="0">
                <a:solidFill>
                  <a:srgbClr val="0066FF"/>
                </a:solidFill>
                <a:sym typeface="Symbol" pitchFamily="18" charset="2"/>
              </a:rPr>
              <a:t></a:t>
            </a:r>
            <a:r>
              <a:rPr lang="pt-BR" b="1" baseline="30000" dirty="0">
                <a:solidFill>
                  <a:srgbClr val="0066FF"/>
                </a:solidFill>
              </a:rPr>
              <a:t>7</a:t>
            </a:r>
            <a:r>
              <a:rPr lang="pt-BR" b="1" dirty="0">
                <a:solidFill>
                  <a:srgbClr val="0066FF"/>
                </a:solidFill>
              </a:rPr>
              <a:t>-C</a:t>
            </a:r>
            <a:r>
              <a:rPr lang="pt-BR" b="1" baseline="-25000" dirty="0">
                <a:solidFill>
                  <a:srgbClr val="0066FF"/>
                </a:solidFill>
              </a:rPr>
              <a:t>7</a:t>
            </a:r>
            <a:r>
              <a:rPr lang="pt-BR" b="1" dirty="0">
                <a:solidFill>
                  <a:srgbClr val="0066FF"/>
                </a:solidFill>
              </a:rPr>
              <a:t>H</a:t>
            </a:r>
            <a:r>
              <a:rPr lang="pt-BR" b="1" baseline="-25000" dirty="0">
                <a:solidFill>
                  <a:srgbClr val="0066FF"/>
                </a:solidFill>
              </a:rPr>
              <a:t>7</a:t>
            </a:r>
            <a:r>
              <a:rPr lang="pt-BR" b="1" dirty="0">
                <a:solidFill>
                  <a:srgbClr val="0066FF"/>
                </a:solidFill>
              </a:rPr>
              <a:t>  </a:t>
            </a:r>
            <a:r>
              <a:rPr lang="en-US" b="1" dirty="0">
                <a:solidFill>
                  <a:srgbClr val="0066FF"/>
                </a:solidFill>
                <a:sym typeface="Symbol" pitchFamily="18" charset="2"/>
              </a:rPr>
              <a:t></a:t>
            </a:r>
            <a:r>
              <a:rPr lang="pt-BR" b="1" baseline="30000" dirty="0">
                <a:solidFill>
                  <a:srgbClr val="0066FF"/>
                </a:solidFill>
              </a:rPr>
              <a:t>8</a:t>
            </a:r>
            <a:r>
              <a:rPr lang="pt-BR" b="1" dirty="0">
                <a:solidFill>
                  <a:srgbClr val="0066FF"/>
                </a:solidFill>
              </a:rPr>
              <a:t>-C</a:t>
            </a:r>
            <a:r>
              <a:rPr lang="pt-BR" b="1" baseline="-25000" dirty="0">
                <a:solidFill>
                  <a:srgbClr val="0066FF"/>
                </a:solidFill>
              </a:rPr>
              <a:t>8</a:t>
            </a:r>
            <a:r>
              <a:rPr lang="pt-BR" b="1" dirty="0">
                <a:solidFill>
                  <a:srgbClr val="0066FF"/>
                </a:solidFill>
              </a:rPr>
              <a:t>H</a:t>
            </a:r>
            <a:r>
              <a:rPr lang="pt-BR" b="1" baseline="-25000" dirty="0">
                <a:solidFill>
                  <a:srgbClr val="0066FF"/>
                </a:solidFill>
              </a:rPr>
              <a:t>8</a:t>
            </a:r>
            <a:r>
              <a:rPr lang="pt-BR" b="1" dirty="0">
                <a:solidFill>
                  <a:srgbClr val="0066FF"/>
                </a:solidFill>
              </a:rPr>
              <a:t>  </a:t>
            </a:r>
            <a:r>
              <a:rPr lang="en-US" b="1" dirty="0">
                <a:solidFill>
                  <a:srgbClr val="0066FF"/>
                </a:solidFill>
                <a:sym typeface="Symbol" pitchFamily="18" charset="2"/>
              </a:rPr>
              <a:t></a:t>
            </a:r>
            <a:r>
              <a:rPr lang="pt-BR" b="1" baseline="30000" dirty="0">
                <a:solidFill>
                  <a:srgbClr val="0066FF"/>
                </a:solidFill>
              </a:rPr>
              <a:t>2</a:t>
            </a:r>
            <a:r>
              <a:rPr lang="pt-BR" b="1" dirty="0">
                <a:solidFill>
                  <a:srgbClr val="0066FF"/>
                </a:solidFill>
              </a:rPr>
              <a:t>-C</a:t>
            </a:r>
            <a:r>
              <a:rPr lang="pt-BR" b="1" baseline="-25000" dirty="0">
                <a:solidFill>
                  <a:srgbClr val="0066FF"/>
                </a:solidFill>
              </a:rPr>
              <a:t>60</a:t>
            </a:r>
            <a:r>
              <a:rPr lang="pt-BR" b="1" dirty="0">
                <a:solidFill>
                  <a:srgbClr val="0066FF"/>
                </a:solidFill>
              </a:rPr>
              <a:t>, </a:t>
            </a:r>
            <a:r>
              <a:rPr lang="en-US" b="1" dirty="0">
                <a:solidFill>
                  <a:srgbClr val="0066FF"/>
                </a:solidFill>
                <a:sym typeface="Symbol" pitchFamily="18" charset="2"/>
              </a:rPr>
              <a:t></a:t>
            </a:r>
            <a:r>
              <a:rPr lang="pt-BR" b="1" baseline="30000" dirty="0">
                <a:solidFill>
                  <a:srgbClr val="0066FF"/>
                </a:solidFill>
              </a:rPr>
              <a:t>5</a:t>
            </a:r>
            <a:r>
              <a:rPr lang="pt-BR" b="1" dirty="0">
                <a:solidFill>
                  <a:srgbClr val="0066FF"/>
                </a:solidFill>
              </a:rPr>
              <a:t>-R</a:t>
            </a:r>
            <a:r>
              <a:rPr lang="pt-BR" b="1" baseline="-25000" dirty="0">
                <a:solidFill>
                  <a:srgbClr val="0066FF"/>
                </a:solidFill>
              </a:rPr>
              <a:t>5</a:t>
            </a:r>
            <a:r>
              <a:rPr lang="pt-BR" b="1" dirty="0">
                <a:solidFill>
                  <a:srgbClr val="0066FF"/>
                </a:solidFill>
              </a:rPr>
              <a:t>C</a:t>
            </a:r>
            <a:r>
              <a:rPr lang="pt-BR" b="1" baseline="-25000" dirty="0">
                <a:solidFill>
                  <a:srgbClr val="0066FF"/>
                </a:solidFill>
              </a:rPr>
              <a:t>60</a:t>
            </a:r>
            <a:r>
              <a:rPr lang="pt-BR" b="1" dirty="0">
                <a:solidFill>
                  <a:srgbClr val="0066FF"/>
                </a:solidFill>
              </a:rPr>
              <a:t>	same as hapticity</a:t>
            </a:r>
            <a:endParaRPr lang="en-US" b="1" dirty="0"/>
          </a:p>
          <a:p>
            <a:r>
              <a:rPr lang="en-US" b="1" dirty="0"/>
              <a:t>bridging neutral	</a:t>
            </a:r>
            <a:r>
              <a:rPr lang="en-US" b="1" dirty="0">
                <a:solidFill>
                  <a:srgbClr val="FF0066"/>
                </a:solidFill>
                <a:sym typeface="Symbol" pitchFamily="18" charset="2"/>
              </a:rPr>
              <a:t></a:t>
            </a:r>
            <a:r>
              <a:rPr lang="pl-PL" b="1" baseline="-25000" dirty="0">
                <a:solidFill>
                  <a:srgbClr val="FF0066"/>
                </a:solidFill>
              </a:rPr>
              <a:t>2</a:t>
            </a:r>
            <a:r>
              <a:rPr lang="pl-PL" b="1" dirty="0">
                <a:solidFill>
                  <a:srgbClr val="FF0066"/>
                </a:solidFill>
              </a:rPr>
              <a:t>-CO, </a:t>
            </a:r>
            <a:r>
              <a:rPr lang="en-US" b="1" dirty="0">
                <a:solidFill>
                  <a:srgbClr val="FF0066"/>
                </a:solidFill>
                <a:sym typeface="Symbol" pitchFamily="18" charset="2"/>
              </a:rPr>
              <a:t></a:t>
            </a:r>
            <a:r>
              <a:rPr lang="pl-PL" b="1" baseline="-25000" dirty="0">
                <a:solidFill>
                  <a:srgbClr val="FF0066"/>
                </a:solidFill>
              </a:rPr>
              <a:t>3</a:t>
            </a:r>
            <a:r>
              <a:rPr lang="pl-PL" b="1" dirty="0">
                <a:solidFill>
                  <a:srgbClr val="FF0066"/>
                </a:solidFill>
              </a:rPr>
              <a:t>-CO</a:t>
            </a:r>
            <a:r>
              <a:rPr lang="pl-PL" b="1" dirty="0"/>
              <a:t>			</a:t>
            </a:r>
            <a:r>
              <a:rPr lang="pl-PL" b="1" dirty="0">
                <a:solidFill>
                  <a:srgbClr val="FF0066"/>
                </a:solidFill>
              </a:rPr>
              <a:t>2</a:t>
            </a:r>
            <a:r>
              <a:rPr lang="pl-PL" b="1" dirty="0"/>
              <a:t> electrons</a:t>
            </a:r>
          </a:p>
          <a:p>
            <a:r>
              <a:rPr lang="pl-PL" b="1" dirty="0"/>
              <a:t>Bridging anionic	</a:t>
            </a:r>
            <a:r>
              <a:rPr lang="en-US" b="1" dirty="0">
                <a:solidFill>
                  <a:schemeClr val="hlink"/>
                </a:solidFill>
                <a:sym typeface="Symbol" pitchFamily="18" charset="2"/>
              </a:rPr>
              <a:t></a:t>
            </a:r>
            <a:r>
              <a:rPr lang="pl-PL" b="1" baseline="-25000" dirty="0">
                <a:solidFill>
                  <a:schemeClr val="hlink"/>
                </a:solidFill>
              </a:rPr>
              <a:t>2</a:t>
            </a:r>
            <a:r>
              <a:rPr lang="pl-PL" b="1" dirty="0">
                <a:solidFill>
                  <a:schemeClr val="hlink"/>
                </a:solidFill>
              </a:rPr>
              <a:t>-CH</a:t>
            </a:r>
            <a:r>
              <a:rPr lang="pl-PL" b="1" baseline="-25000" dirty="0">
                <a:solidFill>
                  <a:schemeClr val="hlink"/>
                </a:solidFill>
              </a:rPr>
              <a:t>3</a:t>
            </a:r>
            <a:r>
              <a:rPr lang="pl-PL" b="1" dirty="0">
                <a:solidFill>
                  <a:schemeClr val="hlink"/>
                </a:solidFill>
              </a:rPr>
              <a:t>, </a:t>
            </a:r>
            <a:r>
              <a:rPr lang="en-US" b="1" dirty="0">
                <a:solidFill>
                  <a:schemeClr val="hlink"/>
                </a:solidFill>
                <a:sym typeface="Symbol" pitchFamily="18" charset="2"/>
              </a:rPr>
              <a:t></a:t>
            </a:r>
            <a:r>
              <a:rPr lang="pl-PL" b="1" baseline="-25000" dirty="0">
                <a:solidFill>
                  <a:schemeClr val="hlink"/>
                </a:solidFill>
              </a:rPr>
              <a:t>2</a:t>
            </a:r>
            <a:r>
              <a:rPr lang="pl-PL" b="1" dirty="0">
                <a:solidFill>
                  <a:schemeClr val="hlink"/>
                </a:solidFill>
              </a:rPr>
              <a:t>-H</a:t>
            </a:r>
            <a:r>
              <a:rPr lang="pl-PL" b="1" dirty="0"/>
              <a:t>	( no lone pair</a:t>
            </a:r>
            <a:r>
              <a:rPr lang="en-US" b="1" dirty="0"/>
              <a:t>s</a:t>
            </a:r>
            <a:r>
              <a:rPr lang="pl-PL" b="1" dirty="0"/>
              <a:t>)	</a:t>
            </a:r>
            <a:r>
              <a:rPr lang="pl-PL" b="1" dirty="0">
                <a:solidFill>
                  <a:schemeClr val="hlink"/>
                </a:solidFill>
              </a:rPr>
              <a:t>1</a:t>
            </a:r>
            <a:r>
              <a:rPr lang="pl-PL" b="1" dirty="0"/>
              <a:t> electron</a:t>
            </a:r>
          </a:p>
          <a:p>
            <a:endParaRPr lang="en-US" b="1" dirty="0"/>
          </a:p>
          <a:p>
            <a:r>
              <a:rPr lang="pl-PL" b="1" dirty="0"/>
              <a:t>Bridging anionic	</a:t>
            </a:r>
            <a:r>
              <a:rPr lang="en-US" b="1" dirty="0">
                <a:solidFill>
                  <a:srgbClr val="CC0099"/>
                </a:solidFill>
                <a:sym typeface="Symbol" pitchFamily="18" charset="2"/>
              </a:rPr>
              <a:t></a:t>
            </a:r>
            <a:r>
              <a:rPr lang="pl-PL" b="1" baseline="-25000" dirty="0">
                <a:solidFill>
                  <a:srgbClr val="CC0099"/>
                </a:solidFill>
              </a:rPr>
              <a:t>2</a:t>
            </a:r>
            <a:r>
              <a:rPr lang="pl-PL" b="1" dirty="0">
                <a:solidFill>
                  <a:srgbClr val="CC0099"/>
                </a:solidFill>
              </a:rPr>
              <a:t>-Cl, , </a:t>
            </a:r>
            <a:r>
              <a:rPr lang="en-US" b="1" dirty="0">
                <a:solidFill>
                  <a:srgbClr val="CC0099"/>
                </a:solidFill>
                <a:sym typeface="Symbol" pitchFamily="18" charset="2"/>
              </a:rPr>
              <a:t></a:t>
            </a:r>
            <a:r>
              <a:rPr lang="pl-PL" b="1" baseline="-25000" dirty="0">
                <a:solidFill>
                  <a:srgbClr val="CC0099"/>
                </a:solidFill>
              </a:rPr>
              <a:t>2</a:t>
            </a:r>
            <a:r>
              <a:rPr lang="pl-PL" b="1" baseline="30000" dirty="0">
                <a:solidFill>
                  <a:srgbClr val="CC0099"/>
                </a:solidFill>
              </a:rPr>
              <a:t>-</a:t>
            </a:r>
            <a:r>
              <a:rPr lang="pl-PL" b="1" dirty="0">
                <a:solidFill>
                  <a:srgbClr val="CC0099"/>
                </a:solidFill>
              </a:rPr>
              <a:t>OR, </a:t>
            </a:r>
            <a:r>
              <a:rPr lang="en-US" b="1" dirty="0">
                <a:solidFill>
                  <a:srgbClr val="CC0099"/>
                </a:solidFill>
                <a:sym typeface="Symbol" pitchFamily="18" charset="2"/>
              </a:rPr>
              <a:t></a:t>
            </a:r>
            <a:r>
              <a:rPr lang="pl-PL" b="1" baseline="-25000" dirty="0">
                <a:solidFill>
                  <a:srgbClr val="CC0099"/>
                </a:solidFill>
              </a:rPr>
              <a:t>2</a:t>
            </a:r>
            <a:r>
              <a:rPr lang="pl-PL" b="1" dirty="0">
                <a:solidFill>
                  <a:srgbClr val="CC0099"/>
                </a:solidFill>
              </a:rPr>
              <a:t>-PR</a:t>
            </a:r>
            <a:r>
              <a:rPr lang="pl-PL" b="1" baseline="-25000" dirty="0">
                <a:solidFill>
                  <a:srgbClr val="CC0099"/>
                </a:solidFill>
              </a:rPr>
              <a:t>2</a:t>
            </a:r>
            <a:r>
              <a:rPr lang="pl-PL" b="1" dirty="0">
                <a:solidFill>
                  <a:srgbClr val="CC0099"/>
                </a:solidFill>
              </a:rPr>
              <a:t>, </a:t>
            </a:r>
            <a:r>
              <a:rPr lang="en-US" b="1" dirty="0">
                <a:solidFill>
                  <a:srgbClr val="CC0099"/>
                </a:solidFill>
                <a:sym typeface="Symbol" pitchFamily="18" charset="2"/>
              </a:rPr>
              <a:t></a:t>
            </a:r>
            <a:r>
              <a:rPr lang="pl-PL" b="1" baseline="-25000" dirty="0">
                <a:solidFill>
                  <a:srgbClr val="CC0099"/>
                </a:solidFill>
              </a:rPr>
              <a:t>2</a:t>
            </a:r>
            <a:r>
              <a:rPr lang="pl-PL" b="1" dirty="0">
                <a:solidFill>
                  <a:srgbClr val="CC0099"/>
                </a:solidFill>
              </a:rPr>
              <a:t>-NR</a:t>
            </a:r>
            <a:r>
              <a:rPr lang="pl-PL" b="1" baseline="-25000" dirty="0">
                <a:solidFill>
                  <a:srgbClr val="CC0099"/>
                </a:solidFill>
              </a:rPr>
              <a:t>2</a:t>
            </a:r>
            <a:r>
              <a:rPr lang="pl-PL" b="1" dirty="0">
                <a:solidFill>
                  <a:srgbClr val="CC0099"/>
                </a:solidFill>
              </a:rPr>
              <a:t>	</a:t>
            </a:r>
            <a:r>
              <a:rPr lang="pl-PL" b="1" dirty="0"/>
              <a:t>	</a:t>
            </a:r>
            <a:r>
              <a:rPr lang="pl-PL" b="1" dirty="0">
                <a:solidFill>
                  <a:srgbClr val="CC0099"/>
                </a:solidFill>
              </a:rPr>
              <a:t>3</a:t>
            </a:r>
            <a:r>
              <a:rPr lang="pl-PL" b="1" dirty="0"/>
              <a:t> electrons</a:t>
            </a:r>
          </a:p>
          <a:p>
            <a:r>
              <a:rPr lang="pl-PL" b="1" dirty="0"/>
              <a:t>(with 1 lone pair) </a:t>
            </a:r>
            <a:endParaRPr lang="en-US" b="1" dirty="0">
              <a:sym typeface="Symbol" pitchFamily="18" charset="2"/>
            </a:endParaRPr>
          </a:p>
          <a:p>
            <a:r>
              <a:rPr lang="en-US" b="1" dirty="0">
                <a:sym typeface="Symbol" pitchFamily="18" charset="2"/>
              </a:rPr>
              <a:t></a:t>
            </a:r>
            <a:r>
              <a:rPr lang="pl-PL" b="1" baseline="-25000" dirty="0"/>
              <a:t>3</a:t>
            </a:r>
            <a:r>
              <a:rPr lang="pl-PL" b="1" dirty="0"/>
              <a:t>-Cl( 2 l.p)	</a:t>
            </a:r>
            <a:r>
              <a:rPr lang="en-US" b="1" dirty="0"/>
              <a:t>				</a:t>
            </a:r>
            <a:r>
              <a:rPr lang="pl-PL" b="1" dirty="0"/>
              <a:t>5 electrons </a:t>
            </a:r>
            <a:endParaRPr lang="en-US" b="1" dirty="0"/>
          </a:p>
          <a:p>
            <a:endParaRPr lang="pl-PL" b="1" dirty="0"/>
          </a:p>
          <a:p>
            <a:r>
              <a:rPr lang="pl-PL" b="1" dirty="0"/>
              <a:t>Bridging alkyne					4 electrons</a:t>
            </a:r>
            <a:endParaRPr lang="en-US" b="1" dirty="0"/>
          </a:p>
          <a:p>
            <a:endParaRPr lang="pl-PL" b="1" dirty="0"/>
          </a:p>
          <a:p>
            <a:r>
              <a:rPr lang="pl-PL" b="1" dirty="0">
                <a:solidFill>
                  <a:srgbClr val="996633"/>
                </a:solidFill>
              </a:rPr>
              <a:t>NO linear</a:t>
            </a:r>
            <a:r>
              <a:rPr lang="pl-PL" b="1" dirty="0"/>
              <a:t>						</a:t>
            </a:r>
            <a:r>
              <a:rPr lang="pl-PL" b="1" dirty="0">
                <a:solidFill>
                  <a:srgbClr val="996633"/>
                </a:solidFill>
              </a:rPr>
              <a:t>3 electrons</a:t>
            </a:r>
            <a:endParaRPr lang="en-US" b="1" dirty="0">
              <a:solidFill>
                <a:srgbClr val="996633"/>
              </a:solidFill>
            </a:endParaRPr>
          </a:p>
          <a:p>
            <a:endParaRPr lang="pl-PL" b="1" dirty="0"/>
          </a:p>
          <a:p>
            <a:r>
              <a:rPr lang="pl-PL" b="1" dirty="0">
                <a:solidFill>
                  <a:srgbClr val="3333CC"/>
                </a:solidFill>
              </a:rPr>
              <a:t>NO bent</a:t>
            </a:r>
            <a:r>
              <a:rPr lang="pl-PL" b="1" dirty="0"/>
              <a:t> ( l. p on nitrogen)				</a:t>
            </a:r>
            <a:r>
              <a:rPr lang="pl-PL" b="1" dirty="0">
                <a:solidFill>
                  <a:srgbClr val="3333CC"/>
                </a:solidFill>
              </a:rPr>
              <a:t>1 electron</a:t>
            </a:r>
            <a:endParaRPr lang="en-US" b="1" dirty="0">
              <a:solidFill>
                <a:srgbClr val="3333CC"/>
              </a:solidFill>
            </a:endParaRPr>
          </a:p>
          <a:p>
            <a:endParaRPr lang="pl-PL" b="1" dirty="0"/>
          </a:p>
          <a:p>
            <a:r>
              <a:rPr lang="pl-PL" b="1" dirty="0"/>
              <a:t>Carbene M=C					2 electron</a:t>
            </a:r>
            <a:endParaRPr lang="en-US" b="1" dirty="0"/>
          </a:p>
          <a:p>
            <a:endParaRPr lang="pl-PL" b="1" dirty="0"/>
          </a:p>
          <a:p>
            <a:r>
              <a:rPr lang="pl-PL" b="1" dirty="0"/>
              <a:t>Carbyne M</a:t>
            </a:r>
            <a:r>
              <a:rPr lang="pl-PL" b="1" dirty="0">
                <a:sym typeface="Symbol" pitchFamily="18" charset="2"/>
              </a:rPr>
              <a:t></a:t>
            </a:r>
            <a:r>
              <a:rPr lang="pl-PL" b="1" dirty="0"/>
              <a:t>C					3 electron </a:t>
            </a:r>
            <a:endParaRPr lang="en-US" b="1" dirty="0"/>
          </a:p>
        </p:txBody>
      </p:sp>
    </p:spTree>
    <p:extLst>
      <p:ext uri="{BB962C8B-B14F-4D97-AF65-F5344CB8AC3E}">
        <p14:creationId xmlns:p14="http://schemas.microsoft.com/office/powerpoint/2010/main" val="1253814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2362200" y="762001"/>
            <a:ext cx="7696200" cy="2462213"/>
          </a:xfrm>
          <a:prstGeom prst="rect">
            <a:avLst/>
          </a:prstGeom>
          <a:noFill/>
          <a:ln w="9525">
            <a:noFill/>
            <a:miter lim="800000"/>
            <a:headEnd/>
            <a:tailEnd/>
          </a:ln>
        </p:spPr>
        <p:txBody>
          <a:bodyPr>
            <a:spAutoFit/>
          </a:bodyPr>
          <a:lstStyle/>
          <a:p>
            <a:pPr marL="371475" indent="-371475"/>
            <a:r>
              <a:rPr lang="en-US" sz="1400" dirty="0"/>
              <a:t>Determine the total valence electrons (TVE) in the entire molecule (that is, the number of valence electrons of the metal plus the number of electrons from each </a:t>
            </a:r>
            <a:r>
              <a:rPr lang="en-US" sz="1400" dirty="0" err="1"/>
              <a:t>ligand</a:t>
            </a:r>
            <a:r>
              <a:rPr lang="en-US" sz="1400" dirty="0"/>
              <a:t> and the charge); say, it is </a:t>
            </a:r>
            <a:r>
              <a:rPr lang="en-US" sz="1400" i="1" dirty="0"/>
              <a:t>A</a:t>
            </a:r>
            <a:r>
              <a:rPr lang="en-US" sz="1400" dirty="0"/>
              <a:t>.</a:t>
            </a:r>
          </a:p>
          <a:p>
            <a:pPr marL="371475" indent="-371475"/>
            <a:endParaRPr lang="en-US" sz="1400" dirty="0"/>
          </a:p>
          <a:p>
            <a:pPr marL="371475" indent="-371475"/>
            <a:r>
              <a:rPr lang="en-US" sz="1400" dirty="0"/>
              <a:t>Subtract this number from </a:t>
            </a:r>
            <a:r>
              <a:rPr lang="en-US" sz="1400" i="1" dirty="0"/>
              <a:t>n</a:t>
            </a:r>
            <a:r>
              <a:rPr lang="en-US" sz="1400" dirty="0"/>
              <a:t> × 18 where </a:t>
            </a:r>
            <a:r>
              <a:rPr lang="en-US" sz="1400" i="1" dirty="0"/>
              <a:t>n</a:t>
            </a:r>
            <a:r>
              <a:rPr lang="en-US" sz="1400" dirty="0"/>
              <a:t> is the number of metals in the complex, that is, (</a:t>
            </a:r>
            <a:r>
              <a:rPr lang="en-US" sz="1400" i="1" dirty="0"/>
              <a:t>n</a:t>
            </a:r>
            <a:r>
              <a:rPr lang="en-US" sz="1400" dirty="0"/>
              <a:t> × 18) – A; say, it is </a:t>
            </a:r>
            <a:r>
              <a:rPr lang="en-US" sz="1400" i="1" dirty="0"/>
              <a:t>B</a:t>
            </a:r>
            <a:r>
              <a:rPr lang="en-US" sz="1400" dirty="0"/>
              <a:t>.</a:t>
            </a:r>
          </a:p>
          <a:p>
            <a:pPr marL="371475" indent="-371475"/>
            <a:endParaRPr lang="en-US" sz="1400" dirty="0"/>
          </a:p>
          <a:p>
            <a:pPr marL="371475" indent="-371475">
              <a:buFontTx/>
              <a:buAutoNum type="alphaLcParenBoth"/>
            </a:pPr>
            <a:r>
              <a:rPr lang="en-US" sz="1400" i="1" dirty="0"/>
              <a:t> B</a:t>
            </a:r>
            <a:r>
              <a:rPr lang="en-US" sz="1400" dirty="0"/>
              <a:t> divided by 2 gives the total number of M–M bonds in the complex.</a:t>
            </a:r>
          </a:p>
          <a:p>
            <a:pPr marL="371475" indent="-371475"/>
            <a:endParaRPr lang="en-US" sz="1400" dirty="0"/>
          </a:p>
          <a:p>
            <a:pPr marL="371475" indent="-371475"/>
            <a:r>
              <a:rPr lang="en-US" sz="1400" dirty="0"/>
              <a:t>(b) </a:t>
            </a:r>
            <a:r>
              <a:rPr lang="en-US" sz="1400" i="1" dirty="0"/>
              <a:t>A</a:t>
            </a:r>
            <a:r>
              <a:rPr lang="en-US" sz="1400" dirty="0"/>
              <a:t> divided by </a:t>
            </a:r>
            <a:r>
              <a:rPr lang="en-US" sz="1400" i="1" dirty="0"/>
              <a:t>n</a:t>
            </a:r>
            <a:r>
              <a:rPr lang="en-US" sz="1400" dirty="0"/>
              <a:t> gives the number of electrons per metal. If the number of electrons is 18, it indicates that there is no M–M bond; if it is 17 electrons, it indicates that there is 1 M–M bond; if it is 16 electrons, it indicates that there are 2 M–M bonds and so on. </a:t>
            </a:r>
          </a:p>
        </p:txBody>
      </p:sp>
      <p:sp>
        <p:nvSpPr>
          <p:cNvPr id="11269" name="Text Box 5"/>
          <p:cNvSpPr txBox="1">
            <a:spLocks noChangeArrowheads="1"/>
          </p:cNvSpPr>
          <p:nvPr/>
        </p:nvSpPr>
        <p:spPr bwMode="auto">
          <a:xfrm>
            <a:off x="3200400" y="152401"/>
            <a:ext cx="6019800" cy="366713"/>
          </a:xfrm>
          <a:prstGeom prst="rect">
            <a:avLst/>
          </a:prstGeom>
          <a:solidFill>
            <a:srgbClr val="00FF00"/>
          </a:solidFill>
          <a:ln w="9525">
            <a:noFill/>
            <a:miter lim="800000"/>
            <a:headEnd/>
            <a:tailEnd/>
          </a:ln>
        </p:spPr>
        <p:txBody>
          <a:bodyPr>
            <a:spAutoFit/>
          </a:bodyPr>
          <a:lstStyle/>
          <a:p>
            <a:pPr>
              <a:spcBef>
                <a:spcPct val="50000"/>
              </a:spcBef>
            </a:pPr>
            <a:r>
              <a:rPr lang="en-US"/>
              <a:t>How to determine the total number of metal - metal bonds </a:t>
            </a:r>
          </a:p>
        </p:txBody>
      </p:sp>
      <p:sp>
        <p:nvSpPr>
          <p:cNvPr id="11270" name="Rectangle 19"/>
          <p:cNvSpPr>
            <a:spLocks noChangeArrowheads="1"/>
          </p:cNvSpPr>
          <p:nvPr/>
        </p:nvSpPr>
        <p:spPr bwMode="auto">
          <a:xfrm>
            <a:off x="3009901" y="2090738"/>
            <a:ext cx="184731" cy="369332"/>
          </a:xfrm>
          <a:prstGeom prst="rect">
            <a:avLst/>
          </a:prstGeom>
          <a:noFill/>
          <a:ln w="9525">
            <a:noFill/>
            <a:miter lim="800000"/>
            <a:headEnd/>
            <a:tailEnd/>
          </a:ln>
        </p:spPr>
        <p:txBody>
          <a:bodyPr wrap="none">
            <a:spAutoFit/>
          </a:bodyPr>
          <a:lstStyle/>
          <a:p>
            <a:endParaRPr lang="en-IN"/>
          </a:p>
        </p:txBody>
      </p:sp>
      <p:graphicFrame>
        <p:nvGraphicFramePr>
          <p:cNvPr id="11266" name="Object 7"/>
          <p:cNvGraphicFramePr>
            <a:graphicFrameLocks noChangeAspect="1"/>
          </p:cNvGraphicFramePr>
          <p:nvPr/>
        </p:nvGraphicFramePr>
        <p:xfrm>
          <a:off x="8839200" y="4267201"/>
          <a:ext cx="723900" cy="504825"/>
        </p:xfrm>
        <a:graphic>
          <a:graphicData uri="http://schemas.openxmlformats.org/presentationml/2006/ole">
            <mc:AlternateContent xmlns:mc="http://schemas.openxmlformats.org/markup-compatibility/2006">
              <mc:Choice xmlns:v="urn:schemas-microsoft-com:vml" Requires="v">
                <p:oleObj spid="_x0000_s8198" name="CS ChemDraw Drawing" r:id="rId3" imgW="794004" imgH="553212" progId="ChemDraw.Document.6.0">
                  <p:embed/>
                </p:oleObj>
              </mc:Choice>
              <mc:Fallback>
                <p:oleObj name="CS ChemDraw Drawing" r:id="rId3" imgW="794004" imgH="553212"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4267201"/>
                        <a:ext cx="7239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26"/>
          <p:cNvSpPr>
            <a:spLocks noChangeArrowheads="1"/>
          </p:cNvSpPr>
          <p:nvPr/>
        </p:nvSpPr>
        <p:spPr bwMode="auto">
          <a:xfrm>
            <a:off x="3009901" y="2090738"/>
            <a:ext cx="184731" cy="369332"/>
          </a:xfrm>
          <a:prstGeom prst="rect">
            <a:avLst/>
          </a:prstGeom>
          <a:noFill/>
          <a:ln w="9525">
            <a:noFill/>
            <a:miter lim="800000"/>
            <a:headEnd/>
            <a:tailEnd/>
          </a:ln>
        </p:spPr>
        <p:txBody>
          <a:bodyPr wrap="none">
            <a:spAutoFit/>
          </a:bodyPr>
          <a:lstStyle/>
          <a:p>
            <a:endParaRPr lang="en-IN"/>
          </a:p>
        </p:txBody>
      </p:sp>
      <p:graphicFrame>
        <p:nvGraphicFramePr>
          <p:cNvPr id="11267" name="Object 6"/>
          <p:cNvGraphicFramePr>
            <a:graphicFrameLocks noChangeAspect="1"/>
          </p:cNvGraphicFramePr>
          <p:nvPr/>
        </p:nvGraphicFramePr>
        <p:xfrm>
          <a:off x="8534401" y="4724401"/>
          <a:ext cx="619125" cy="600075"/>
        </p:xfrm>
        <a:graphic>
          <a:graphicData uri="http://schemas.openxmlformats.org/presentationml/2006/ole">
            <mc:AlternateContent xmlns:mc="http://schemas.openxmlformats.org/markup-compatibility/2006">
              <mc:Choice xmlns:v="urn:schemas-microsoft-com:vml" Requires="v">
                <p:oleObj spid="_x0000_s8199" name="CS ChemDraw Drawing" r:id="rId5" imgW="896112" imgH="868680" progId="ChemDraw.Document.6.0">
                  <p:embed/>
                </p:oleObj>
              </mc:Choice>
              <mc:Fallback>
                <p:oleObj name="CS ChemDraw Drawing" r:id="rId5" imgW="896112" imgH="86868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4401" y="4724401"/>
                        <a:ext cx="61912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158" name="Group 246"/>
          <p:cNvGraphicFramePr>
            <a:graphicFrameLocks noGrp="1"/>
          </p:cNvGraphicFramePr>
          <p:nvPr/>
        </p:nvGraphicFramePr>
        <p:xfrm>
          <a:off x="2743200" y="3429000"/>
          <a:ext cx="7010400" cy="3189352"/>
        </p:xfrm>
        <a:graphic>
          <a:graphicData uri="http://schemas.openxmlformats.org/drawingml/2006/table">
            <a:tbl>
              <a:tblPr/>
              <a:tblGrid>
                <a:gridCol w="1557338"/>
                <a:gridCol w="649287"/>
                <a:gridCol w="1046163"/>
                <a:gridCol w="1031875"/>
                <a:gridCol w="1320800"/>
                <a:gridCol w="1404937"/>
              </a:tblGrid>
              <a:tr h="8191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Molecule</a:t>
                      </a:r>
                      <a:endParaRPr kumimoji="0" lang="en-GB" sz="12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TVE</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a:t>
                      </a:r>
                      <a:r>
                        <a:rPr kumimoji="0" lang="en-GB" sz="1200" b="1" i="1" u="none" strike="noStrike" cap="none" normalizeH="0" baseline="0" smtClean="0">
                          <a:ln>
                            <a:noFill/>
                          </a:ln>
                          <a:solidFill>
                            <a:schemeClr val="tx1"/>
                          </a:solidFill>
                          <a:effectLst/>
                          <a:latin typeface="Times New Roman" pitchFamily="18" charset="0"/>
                          <a:cs typeface="Times New Roman" pitchFamily="18" charset="0"/>
                        </a:rPr>
                        <a:t>A</a:t>
                      </a: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(18 × </a:t>
                      </a:r>
                      <a:r>
                        <a:rPr kumimoji="0" lang="en-GB" sz="1200" b="1" i="1" u="none" strike="noStrike" cap="none" normalizeH="0" baseline="0" smtClean="0">
                          <a:ln>
                            <a:noFill/>
                          </a:ln>
                          <a:solidFill>
                            <a:schemeClr val="tx1"/>
                          </a:solidFill>
                          <a:effectLst/>
                          <a:latin typeface="Times New Roman" pitchFamily="18" charset="0"/>
                          <a:cs typeface="Times New Roman" pitchFamily="18" charset="0"/>
                        </a:rPr>
                        <a:t>n</a:t>
                      </a: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 – </a:t>
                      </a:r>
                      <a:r>
                        <a:rPr kumimoji="0" lang="en-GB" sz="1200" b="1" i="1" u="none" strike="noStrike" cap="none" normalizeH="0" baseline="0" smtClean="0">
                          <a:ln>
                            <a:noFill/>
                          </a:ln>
                          <a:solidFill>
                            <a:schemeClr val="tx1"/>
                          </a:solidFill>
                          <a:effectLst/>
                          <a:latin typeface="Times New Roman" pitchFamily="18" charset="0"/>
                          <a:cs typeface="Times New Roman" pitchFamily="18" charset="0"/>
                        </a:rPr>
                        <a:t>A</a:t>
                      </a:r>
                      <a:endParaRPr kumimoji="0" lang="en-US" sz="12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a:t>
                      </a:r>
                      <a:r>
                        <a:rPr kumimoji="0" lang="en-GB" sz="1200" b="1" i="1" u="none" strike="noStrike" cap="none" normalizeH="0" baseline="0" smtClean="0">
                          <a:ln>
                            <a:noFill/>
                          </a:ln>
                          <a:solidFill>
                            <a:schemeClr val="tx1"/>
                          </a:solidFill>
                          <a:effectLst/>
                          <a:latin typeface="Times New Roman" pitchFamily="18" charset="0"/>
                          <a:cs typeface="Times New Roman" pitchFamily="18" charset="0"/>
                        </a:rPr>
                        <a:t>B</a:t>
                      </a: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Total M–M bonds  (</a:t>
                      </a:r>
                      <a:r>
                        <a:rPr kumimoji="0" lang="en-GB" sz="1200" b="1" i="1" u="none" strike="noStrike" cap="none" normalizeH="0" baseline="0" smtClean="0">
                          <a:ln>
                            <a:noFill/>
                          </a:ln>
                          <a:solidFill>
                            <a:schemeClr val="tx1"/>
                          </a:solidFill>
                          <a:effectLst/>
                          <a:latin typeface="Times New Roman" pitchFamily="18" charset="0"/>
                          <a:cs typeface="Times New Roman" pitchFamily="18" charset="0"/>
                        </a:rPr>
                        <a:t>B</a:t>
                      </a: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Bonds per metal</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Basic geometry of metal atoms</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C00000"/>
                          </a:solidFill>
                          <a:effectLst/>
                          <a:latin typeface="Arial" charset="0"/>
                          <a:cs typeface="Times New Roman" pitchFamily="18" charset="0"/>
                        </a:rPr>
                        <a:t>Fe</a:t>
                      </a:r>
                      <a:r>
                        <a:rPr kumimoji="0" lang="en-GB" sz="1200" b="1" i="0" u="none" strike="noStrike" cap="none" normalizeH="0" baseline="-30000" dirty="0" smtClean="0">
                          <a:ln>
                            <a:noFill/>
                          </a:ln>
                          <a:solidFill>
                            <a:srgbClr val="C00000"/>
                          </a:solidFill>
                          <a:effectLst/>
                          <a:latin typeface="Arial" charset="0"/>
                          <a:cs typeface="Times New Roman" pitchFamily="18" charset="0"/>
                        </a:rPr>
                        <a:t>3</a:t>
                      </a:r>
                      <a:r>
                        <a:rPr kumimoji="0" lang="en-GB" sz="1200" b="1" i="0" u="none" strike="noStrike" cap="none" normalizeH="0" baseline="0" dirty="0" smtClean="0">
                          <a:ln>
                            <a:noFill/>
                          </a:ln>
                          <a:solidFill>
                            <a:srgbClr val="C00000"/>
                          </a:solidFill>
                          <a:effectLst/>
                          <a:latin typeface="Arial" charset="0"/>
                          <a:cs typeface="Times New Roman" pitchFamily="18" charset="0"/>
                        </a:rPr>
                        <a:t>(CO)</a:t>
                      </a:r>
                      <a:r>
                        <a:rPr kumimoji="0" lang="en-GB" sz="1200" b="1" i="0" u="none" strike="noStrike" cap="none" normalizeH="0" baseline="-30000" dirty="0" smtClean="0">
                          <a:ln>
                            <a:noFill/>
                          </a:ln>
                          <a:solidFill>
                            <a:srgbClr val="C00000"/>
                          </a:solidFill>
                          <a:effectLst/>
                          <a:latin typeface="Arial" charset="0"/>
                          <a:cs typeface="Times New Roman" pitchFamily="18" charset="0"/>
                        </a:rPr>
                        <a:t>12</a:t>
                      </a:r>
                      <a:r>
                        <a:rPr kumimoji="0" lang="en-GB" sz="1200" b="1" i="0" u="none" strike="noStrike" cap="none" normalizeH="0" baseline="0" dirty="0" smtClean="0">
                          <a:ln>
                            <a:noFill/>
                          </a:ln>
                          <a:solidFill>
                            <a:srgbClr val="C00000"/>
                          </a:solidFill>
                          <a:effectLst/>
                          <a:latin typeface="Arial" charset="0"/>
                          <a:cs typeface="Times New Roman" pitchFamily="18" charset="0"/>
                        </a:rPr>
                        <a:t>  </a:t>
                      </a:r>
                      <a:endParaRPr kumimoji="0" lang="en-GB" sz="1200" b="1"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48</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54 – 48 = 6</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6/2 = 3</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48/3 = 16; 2</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C00000"/>
                          </a:solidFill>
                          <a:effectLst/>
                          <a:latin typeface="Arial" charset="0"/>
                          <a:cs typeface="Times New Roman" pitchFamily="18" charset="0"/>
                        </a:rPr>
                        <a:t>Co</a:t>
                      </a:r>
                      <a:r>
                        <a:rPr kumimoji="0" lang="en-GB" sz="1200" b="1" i="0" u="none" strike="noStrike" cap="none" normalizeH="0" baseline="-30000" dirty="0" smtClean="0">
                          <a:ln>
                            <a:noFill/>
                          </a:ln>
                          <a:solidFill>
                            <a:srgbClr val="C00000"/>
                          </a:solidFill>
                          <a:effectLst/>
                          <a:latin typeface="Arial" charset="0"/>
                          <a:cs typeface="Times New Roman" pitchFamily="18" charset="0"/>
                        </a:rPr>
                        <a:t>4</a:t>
                      </a:r>
                      <a:r>
                        <a:rPr kumimoji="0" lang="en-GB" sz="1200" b="1" i="0" u="none" strike="noStrike" cap="none" normalizeH="0" baseline="0" dirty="0" smtClean="0">
                          <a:ln>
                            <a:noFill/>
                          </a:ln>
                          <a:solidFill>
                            <a:srgbClr val="C00000"/>
                          </a:solidFill>
                          <a:effectLst/>
                          <a:latin typeface="Arial" charset="0"/>
                          <a:cs typeface="Times New Roman" pitchFamily="18" charset="0"/>
                        </a:rPr>
                        <a:t>(CO)</a:t>
                      </a:r>
                      <a:r>
                        <a:rPr kumimoji="0" lang="en-GB" sz="1200" b="1" i="0" u="none" strike="noStrike" cap="none" normalizeH="0" baseline="-30000" dirty="0" smtClean="0">
                          <a:ln>
                            <a:noFill/>
                          </a:ln>
                          <a:solidFill>
                            <a:srgbClr val="C00000"/>
                          </a:solidFill>
                          <a:effectLst/>
                          <a:latin typeface="Arial" charset="0"/>
                          <a:cs typeface="Times New Roman" pitchFamily="18" charset="0"/>
                        </a:rPr>
                        <a:t>12</a:t>
                      </a:r>
                      <a:endParaRPr kumimoji="0" lang="en-GB" sz="1200" b="1"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72 – 60 = 12</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12/2 = 6 </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60/4 = 15; 3</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C00000"/>
                          </a:solidFill>
                          <a:effectLst/>
                          <a:latin typeface="Arial" charset="0"/>
                          <a:cs typeface="Times New Roman" pitchFamily="18" charset="0"/>
                        </a:rPr>
                        <a:t>[η</a:t>
                      </a:r>
                      <a:r>
                        <a:rPr kumimoji="0" lang="en-GB" sz="1200" b="1" i="0" u="none" strike="noStrike" cap="none" normalizeH="0" baseline="30000" dirty="0" smtClean="0">
                          <a:ln>
                            <a:noFill/>
                          </a:ln>
                          <a:solidFill>
                            <a:srgbClr val="C00000"/>
                          </a:solidFill>
                          <a:effectLst/>
                          <a:latin typeface="Arial" charset="0"/>
                          <a:cs typeface="Times New Roman" pitchFamily="18" charset="0"/>
                        </a:rPr>
                        <a:t>5</a:t>
                      </a:r>
                      <a:r>
                        <a:rPr kumimoji="0" lang="en-GB" sz="1200" b="1" i="0" u="none" strike="noStrike" cap="none" normalizeH="0" baseline="0" dirty="0" smtClean="0">
                          <a:ln>
                            <a:noFill/>
                          </a:ln>
                          <a:solidFill>
                            <a:srgbClr val="C00000"/>
                          </a:solidFill>
                          <a:effectLst/>
                          <a:latin typeface="Arial" charset="0"/>
                          <a:cs typeface="Times New Roman" pitchFamily="18" charset="0"/>
                        </a:rPr>
                        <a:t>-CpMo(CO)</a:t>
                      </a:r>
                      <a:r>
                        <a:rPr kumimoji="0" lang="en-GB" sz="1200" b="1" i="0" u="none" strike="noStrike" cap="none" normalizeH="0" baseline="-30000" dirty="0" smtClean="0">
                          <a:ln>
                            <a:noFill/>
                          </a:ln>
                          <a:solidFill>
                            <a:srgbClr val="C00000"/>
                          </a:solidFill>
                          <a:effectLst/>
                          <a:latin typeface="Arial" charset="0"/>
                          <a:cs typeface="Times New Roman" pitchFamily="18" charset="0"/>
                        </a:rPr>
                        <a:t>2</a:t>
                      </a:r>
                      <a:r>
                        <a:rPr kumimoji="0" lang="en-GB" sz="1200" b="1" i="0" u="none" strike="noStrike" cap="none" normalizeH="0" baseline="0" dirty="0" smtClean="0">
                          <a:ln>
                            <a:noFill/>
                          </a:ln>
                          <a:solidFill>
                            <a:srgbClr val="C00000"/>
                          </a:solidFill>
                          <a:effectLst/>
                          <a:latin typeface="Arial" charset="0"/>
                          <a:cs typeface="Times New Roman" pitchFamily="18" charset="0"/>
                        </a:rPr>
                        <a:t>]</a:t>
                      </a:r>
                      <a:r>
                        <a:rPr kumimoji="0" lang="en-GB" sz="1200" b="1" i="0" u="none" strike="noStrike" cap="none" normalizeH="0" baseline="-30000" dirty="0" smtClean="0">
                          <a:ln>
                            <a:noFill/>
                          </a:ln>
                          <a:solidFill>
                            <a:srgbClr val="C00000"/>
                          </a:solidFill>
                          <a:effectLst/>
                          <a:latin typeface="Arial" charset="0"/>
                          <a:cs typeface="Times New Roman" pitchFamily="18" charset="0"/>
                        </a:rPr>
                        <a:t>2  </a:t>
                      </a:r>
                      <a:endParaRPr kumimoji="0" lang="en-GB" sz="1200" b="1"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36 – 30 = 6</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6/2 = 3</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30/2 = 15; 3</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Mo≡Mo</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5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C00000"/>
                          </a:solidFill>
                          <a:effectLst/>
                          <a:latin typeface="Arial" charset="0"/>
                          <a:cs typeface="Times New Roman" pitchFamily="18" charset="0"/>
                        </a:rPr>
                        <a:t>(</a:t>
                      </a:r>
                      <a:r>
                        <a:rPr kumimoji="0" lang="en-GB" sz="1200" b="1" i="0" u="none" strike="noStrike" cap="none" normalizeH="0" baseline="0" dirty="0" smtClean="0">
                          <a:ln>
                            <a:noFill/>
                          </a:ln>
                          <a:solidFill>
                            <a:srgbClr val="C00000"/>
                          </a:solidFill>
                          <a:effectLst/>
                          <a:latin typeface="Arial" charset="0"/>
                          <a:cs typeface="Times New Roman" pitchFamily="18" charset="0"/>
                          <a:sym typeface="Symbol" pitchFamily="18" charset="2"/>
                        </a:rPr>
                        <a:t></a:t>
                      </a:r>
                      <a:r>
                        <a:rPr kumimoji="0" lang="en-GB" sz="1200" b="1" i="0" u="none" strike="noStrike" cap="none" normalizeH="0" baseline="30000" dirty="0" smtClean="0">
                          <a:ln>
                            <a:noFill/>
                          </a:ln>
                          <a:solidFill>
                            <a:srgbClr val="C00000"/>
                          </a:solidFill>
                          <a:effectLst/>
                          <a:latin typeface="Arial" charset="0"/>
                          <a:cs typeface="Times New Roman" pitchFamily="18" charset="0"/>
                        </a:rPr>
                        <a:t>4</a:t>
                      </a:r>
                      <a:r>
                        <a:rPr kumimoji="0" lang="en-GB" sz="1200" b="1" i="0" u="none" strike="noStrike" cap="none" normalizeH="0" baseline="0" dirty="0" smtClean="0">
                          <a:ln>
                            <a:noFill/>
                          </a:ln>
                          <a:solidFill>
                            <a:srgbClr val="C00000"/>
                          </a:solidFill>
                          <a:effectLst/>
                          <a:latin typeface="Arial" charset="0"/>
                          <a:cs typeface="Times New Roman" pitchFamily="18" charset="0"/>
                          <a:sym typeface="Symbol" pitchFamily="18" charset="2"/>
                        </a:rPr>
                        <a:t>-C</a:t>
                      </a:r>
                      <a:r>
                        <a:rPr kumimoji="0" lang="en-GB" sz="1200" b="1" i="0" u="none" strike="noStrike" cap="none" normalizeH="0" baseline="-30000" dirty="0" smtClean="0">
                          <a:ln>
                            <a:noFill/>
                          </a:ln>
                          <a:solidFill>
                            <a:srgbClr val="C00000"/>
                          </a:solidFill>
                          <a:effectLst/>
                          <a:latin typeface="Arial" charset="0"/>
                          <a:cs typeface="Times New Roman" pitchFamily="18" charset="0"/>
                          <a:sym typeface="Symbol" pitchFamily="18" charset="2"/>
                        </a:rPr>
                        <a:t>4</a:t>
                      </a:r>
                      <a:r>
                        <a:rPr kumimoji="0" lang="en-GB" sz="1200" b="1" i="0" u="none" strike="noStrike" cap="none" normalizeH="0" baseline="0" dirty="0" smtClean="0">
                          <a:ln>
                            <a:noFill/>
                          </a:ln>
                          <a:solidFill>
                            <a:srgbClr val="C00000"/>
                          </a:solidFill>
                          <a:effectLst/>
                          <a:latin typeface="Arial" charset="0"/>
                          <a:cs typeface="Times New Roman" pitchFamily="18" charset="0"/>
                          <a:sym typeface="Symbol" pitchFamily="18" charset="2"/>
                        </a:rPr>
                        <a:t>H</a:t>
                      </a:r>
                      <a:r>
                        <a:rPr kumimoji="0" lang="en-GB" sz="1200" b="1" i="0" u="none" strike="noStrike" cap="none" normalizeH="0" baseline="-30000" dirty="0" smtClean="0">
                          <a:ln>
                            <a:noFill/>
                          </a:ln>
                          <a:solidFill>
                            <a:srgbClr val="C00000"/>
                          </a:solidFill>
                          <a:effectLst/>
                          <a:latin typeface="Arial" charset="0"/>
                          <a:cs typeface="Times New Roman" pitchFamily="18" charset="0"/>
                          <a:sym typeface="Symbol" pitchFamily="18" charset="2"/>
                        </a:rPr>
                        <a:t>4</a:t>
                      </a:r>
                      <a:r>
                        <a:rPr kumimoji="0" lang="en-GB" sz="1200" b="1" i="0" u="none" strike="noStrike" cap="none" normalizeH="0" baseline="0" dirty="0" smtClean="0">
                          <a:ln>
                            <a:noFill/>
                          </a:ln>
                          <a:solidFill>
                            <a:srgbClr val="C00000"/>
                          </a:solidFill>
                          <a:effectLst/>
                          <a:latin typeface="Arial" charset="0"/>
                          <a:cs typeface="Times New Roman" pitchFamily="18" charset="0"/>
                          <a:sym typeface="Symbol" pitchFamily="18" charset="2"/>
                        </a:rPr>
                        <a:t>)</a:t>
                      </a:r>
                      <a:r>
                        <a:rPr kumimoji="0" lang="en-GB" sz="1200" b="1" i="0" u="none" strike="noStrike" cap="none" normalizeH="0" baseline="-30000" dirty="0" smtClean="0">
                          <a:ln>
                            <a:noFill/>
                          </a:ln>
                          <a:solidFill>
                            <a:srgbClr val="C00000"/>
                          </a:solidFill>
                          <a:effectLst/>
                          <a:latin typeface="Arial" charset="0"/>
                          <a:cs typeface="Times New Roman" pitchFamily="18" charset="0"/>
                          <a:sym typeface="Symbol" pitchFamily="18" charset="2"/>
                        </a:rPr>
                        <a:t>2</a:t>
                      </a:r>
                      <a:r>
                        <a:rPr kumimoji="0" lang="en-GB" sz="1200" b="1" i="0" u="none" strike="noStrike" cap="none" normalizeH="0" baseline="0" dirty="0" smtClean="0">
                          <a:ln>
                            <a:noFill/>
                          </a:ln>
                          <a:solidFill>
                            <a:srgbClr val="C00000"/>
                          </a:solidFill>
                          <a:effectLst/>
                          <a:latin typeface="Arial" charset="0"/>
                          <a:cs typeface="Times New Roman" pitchFamily="18" charset="0"/>
                          <a:sym typeface="Symbol" pitchFamily="18" charset="2"/>
                        </a:rPr>
                        <a:t>Fe</a:t>
                      </a:r>
                      <a:r>
                        <a:rPr kumimoji="0" lang="en-GB" sz="1200" b="1" i="0" u="none" strike="noStrike" cap="none" normalizeH="0" baseline="-30000" dirty="0" smtClean="0">
                          <a:ln>
                            <a:noFill/>
                          </a:ln>
                          <a:solidFill>
                            <a:srgbClr val="C00000"/>
                          </a:solidFill>
                          <a:effectLst/>
                          <a:latin typeface="Arial" charset="0"/>
                          <a:cs typeface="Times New Roman" pitchFamily="18" charset="0"/>
                          <a:sym typeface="Symbol" pitchFamily="18" charset="2"/>
                        </a:rPr>
                        <a:t>2</a:t>
                      </a:r>
                      <a:r>
                        <a:rPr kumimoji="0" lang="en-GB" sz="1200" b="1" i="0" u="none" strike="noStrike" cap="none" normalizeH="0" baseline="0" dirty="0" smtClean="0">
                          <a:ln>
                            <a:noFill/>
                          </a:ln>
                          <a:solidFill>
                            <a:srgbClr val="C00000"/>
                          </a:solidFill>
                          <a:effectLst/>
                          <a:latin typeface="Arial" charset="0"/>
                          <a:cs typeface="Times New Roman" pitchFamily="18" charset="0"/>
                          <a:sym typeface="Symbol" pitchFamily="18" charset="2"/>
                        </a:rPr>
                        <a:t>(CO)</a:t>
                      </a:r>
                      <a:r>
                        <a:rPr kumimoji="0" lang="en-GB" sz="1200" b="1" i="0" u="none" strike="noStrike" cap="none" normalizeH="0" baseline="-30000" dirty="0" smtClean="0">
                          <a:ln>
                            <a:noFill/>
                          </a:ln>
                          <a:solidFill>
                            <a:srgbClr val="C00000"/>
                          </a:solidFill>
                          <a:effectLst/>
                          <a:latin typeface="Arial" charset="0"/>
                          <a:cs typeface="Times New Roman" pitchFamily="18" charset="0"/>
                          <a:sym typeface="Symbol" pitchFamily="18" charset="2"/>
                        </a:rPr>
                        <a:t>3</a:t>
                      </a:r>
                      <a:endParaRPr kumimoji="0" lang="en-GB" sz="1200" b="1" i="0" u="none" strike="noStrike" cap="none" normalizeH="0" baseline="0" dirty="0" smtClean="0">
                        <a:ln>
                          <a:noFill/>
                        </a:ln>
                        <a:solidFill>
                          <a:srgbClr val="C00000"/>
                        </a:solidFill>
                        <a:effectLst/>
                        <a:latin typeface="Arial"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36 – 30 = 6</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6/2 = 3</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30/2 = 15; 3</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Fe≡Fe</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C00000"/>
                          </a:solidFill>
                          <a:effectLst/>
                          <a:latin typeface="Arial" charset="0"/>
                          <a:cs typeface="Times New Roman" pitchFamily="18" charset="0"/>
                        </a:rPr>
                        <a:t>Fe</a:t>
                      </a:r>
                      <a:r>
                        <a:rPr kumimoji="0" lang="en-GB" sz="1200" b="1" i="0" u="none" strike="noStrike" cap="none" normalizeH="0" baseline="-30000" dirty="0" smtClean="0">
                          <a:ln>
                            <a:noFill/>
                          </a:ln>
                          <a:solidFill>
                            <a:srgbClr val="C00000"/>
                          </a:solidFill>
                          <a:effectLst/>
                          <a:latin typeface="Arial" charset="0"/>
                          <a:cs typeface="Times New Roman" pitchFamily="18" charset="0"/>
                        </a:rPr>
                        <a:t>2</a:t>
                      </a:r>
                      <a:r>
                        <a:rPr kumimoji="0" lang="en-GB" sz="1200" b="1" i="0" u="none" strike="noStrike" cap="none" normalizeH="0" baseline="0" dirty="0" smtClean="0">
                          <a:ln>
                            <a:noFill/>
                          </a:ln>
                          <a:solidFill>
                            <a:srgbClr val="C00000"/>
                          </a:solidFill>
                          <a:effectLst/>
                          <a:latin typeface="Arial" charset="0"/>
                          <a:cs typeface="Times New Roman" pitchFamily="18" charset="0"/>
                        </a:rPr>
                        <a:t>(CO)</a:t>
                      </a:r>
                      <a:r>
                        <a:rPr kumimoji="0" lang="en-GB" sz="1200" b="1" i="0" u="none" strike="noStrike" cap="none" normalizeH="0" baseline="-30000" dirty="0" smtClean="0">
                          <a:ln>
                            <a:noFill/>
                          </a:ln>
                          <a:solidFill>
                            <a:srgbClr val="C00000"/>
                          </a:solidFill>
                          <a:effectLst/>
                          <a:latin typeface="Arial" charset="0"/>
                          <a:cs typeface="Times New Roman" pitchFamily="18" charset="0"/>
                        </a:rPr>
                        <a:t>9</a:t>
                      </a:r>
                      <a:endParaRPr kumimoji="0" lang="en-GB" sz="1200" b="1"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34</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36 – 34 = 2</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2/2 = 1</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34/2 = 16; 1</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Fe–Fe</a:t>
                      </a:r>
                      <a:endParaRPr kumimoji="0" lang="en-GB"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79292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533401"/>
            <a:ext cx="8686800" cy="1200329"/>
          </a:xfrm>
          <a:prstGeom prst="rect">
            <a:avLst/>
          </a:prstGeom>
        </p:spPr>
        <p:txBody>
          <a:bodyPr wrap="square">
            <a:spAutoFit/>
          </a:bodyPr>
          <a:lstStyle/>
          <a:p>
            <a:r>
              <a:rPr lang="en-US" sz="2400" dirty="0"/>
              <a:t>The following </a:t>
            </a:r>
            <a:r>
              <a:rPr lang="en-US" sz="2400" dirty="0" err="1"/>
              <a:t>organometallic</a:t>
            </a:r>
            <a:r>
              <a:rPr lang="en-US" sz="2400" dirty="0"/>
              <a:t>  compounds are stable and  has a second  row  transition  metal at its centre. Find out the  metal and its oxidation state</a:t>
            </a:r>
          </a:p>
        </p:txBody>
      </p:sp>
      <p:pic>
        <p:nvPicPr>
          <p:cNvPr id="3" name="Picture 2" descr="http://s3.amazonaws.com/rapgenius/1371846764_periodic_table_of_elements.jpg"/>
          <p:cNvPicPr/>
          <p:nvPr/>
        </p:nvPicPr>
        <p:blipFill>
          <a:blip r:embed="rId3"/>
          <a:srcRect l="15705" t="40489" r="31731" b="48641"/>
          <a:stretch>
            <a:fillRect/>
          </a:stretch>
        </p:blipFill>
        <p:spPr bwMode="auto">
          <a:xfrm>
            <a:off x="3276600" y="3810000"/>
            <a:ext cx="5334000" cy="762000"/>
          </a:xfrm>
          <a:prstGeom prst="rect">
            <a:avLst/>
          </a:prstGeom>
          <a:noFill/>
          <a:ln w="9525">
            <a:noFill/>
            <a:miter lim="800000"/>
            <a:headEnd/>
            <a:tailEnd/>
          </a:ln>
        </p:spPr>
      </p:pic>
      <p:sp>
        <p:nvSpPr>
          <p:cNvPr id="3072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1" name="Object 1"/>
          <p:cNvGraphicFramePr>
            <a:graphicFrameLocks noChangeAspect="1"/>
          </p:cNvGraphicFramePr>
          <p:nvPr/>
        </p:nvGraphicFramePr>
        <p:xfrm>
          <a:off x="1905000" y="1600201"/>
          <a:ext cx="8229600" cy="2014537"/>
        </p:xfrm>
        <a:graphic>
          <a:graphicData uri="http://schemas.openxmlformats.org/presentationml/2006/ole">
            <mc:AlternateContent xmlns:mc="http://schemas.openxmlformats.org/markup-compatibility/2006">
              <mc:Choice xmlns:v="urn:schemas-microsoft-com:vml" Requires="v">
                <p:oleObj spid="_x0000_s9222" name="CS ChemDraw Drawing" r:id="rId4" imgW="6502606" imgH="1554008" progId="ChemDraw.Document.6.0">
                  <p:embed/>
                </p:oleObj>
              </mc:Choice>
              <mc:Fallback>
                <p:oleObj name="CS ChemDraw Drawing" r:id="rId4" imgW="6502606" imgH="1554008"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600201"/>
                        <a:ext cx="8229600" cy="201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23" name="Object 3"/>
          <p:cNvGraphicFramePr>
            <a:graphicFrameLocks noChangeAspect="1"/>
          </p:cNvGraphicFramePr>
          <p:nvPr/>
        </p:nvGraphicFramePr>
        <p:xfrm>
          <a:off x="2438400" y="5029200"/>
          <a:ext cx="7417594" cy="1524000"/>
        </p:xfrm>
        <a:graphic>
          <a:graphicData uri="http://schemas.openxmlformats.org/presentationml/2006/ole">
            <mc:AlternateContent xmlns:mc="http://schemas.openxmlformats.org/markup-compatibility/2006">
              <mc:Choice xmlns:v="urn:schemas-microsoft-com:vml" Requires="v">
                <p:oleObj spid="_x0000_s9223" name="CS ChemDraw Drawing" r:id="rId6" imgW="6475111" imgH="1327263" progId="ChemDraw.Document.6.0">
                  <p:embed/>
                </p:oleObj>
              </mc:Choice>
              <mc:Fallback>
                <p:oleObj name="CS ChemDraw Drawing" r:id="rId6" imgW="6475111" imgH="1327263"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029200"/>
                        <a:ext cx="7417594"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191000" y="228600"/>
            <a:ext cx="3733800" cy="400110"/>
          </a:xfrm>
          <a:prstGeom prst="rect">
            <a:avLst/>
          </a:prstGeom>
          <a:noFill/>
        </p:spPr>
        <p:txBody>
          <a:bodyPr wrap="square" rtlCol="0">
            <a:spAutoFit/>
          </a:bodyPr>
          <a:lstStyle/>
          <a:p>
            <a:pPr algn="ctr"/>
            <a:r>
              <a:rPr lang="en-US" sz="2000" dirty="0">
                <a:solidFill>
                  <a:srgbClr val="FF0000"/>
                </a:solidFill>
              </a:rPr>
              <a:t>Problem solving</a:t>
            </a:r>
          </a:p>
        </p:txBody>
      </p:sp>
    </p:spTree>
    <p:extLst>
      <p:ext uri="{BB962C8B-B14F-4D97-AF65-F5344CB8AC3E}">
        <p14:creationId xmlns:p14="http://schemas.microsoft.com/office/powerpoint/2010/main" val="17700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30721"/>
                                        </p:tgtEl>
                                        <p:attrNameLst>
                                          <p:attrName>style.visibility</p:attrName>
                                        </p:attrNameLst>
                                      </p:cBhvr>
                                      <p:to>
                                        <p:strVal val="visible"/>
                                      </p:to>
                                    </p:set>
                                    <p:animEffect transition="in" filter="box(in)">
                                      <p:cBhvr>
                                        <p:cTn id="10" dur="500"/>
                                        <p:tgtEl>
                                          <p:spTgt spid="3072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0723"/>
                                        </p:tgtEl>
                                        <p:attrNameLst>
                                          <p:attrName>style.visibility</p:attrName>
                                        </p:attrNameLst>
                                      </p:cBhvr>
                                      <p:to>
                                        <p:strVal val="visible"/>
                                      </p:to>
                                    </p:set>
                                    <p:animEffect transition="in" filter="dissolve">
                                      <p:cBhvr>
                                        <p:cTn id="18"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4"/>
          <p:cNvGraphicFramePr>
            <a:graphicFrameLocks noChangeAspect="1"/>
          </p:cNvGraphicFramePr>
          <p:nvPr/>
        </p:nvGraphicFramePr>
        <p:xfrm>
          <a:off x="1758951" y="989014"/>
          <a:ext cx="8513763" cy="4695825"/>
        </p:xfrm>
        <a:graphic>
          <a:graphicData uri="http://schemas.openxmlformats.org/presentationml/2006/ole">
            <mc:AlternateContent xmlns:mc="http://schemas.openxmlformats.org/markup-compatibility/2006">
              <mc:Choice xmlns:v="urn:schemas-microsoft-com:vml" Requires="v">
                <p:oleObj spid="_x0000_s10244" name="CS ChemDraw Drawing" r:id="rId3" imgW="5777005" imgH="3181707" progId="ChemDraw.Document.6.0">
                  <p:embed/>
                </p:oleObj>
              </mc:Choice>
              <mc:Fallback>
                <p:oleObj name="CS ChemDraw Drawing" r:id="rId3" imgW="5777005" imgH="3181707"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951" y="989014"/>
                        <a:ext cx="8513763"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4343400" y="381000"/>
            <a:ext cx="3657600" cy="369332"/>
          </a:xfrm>
          <a:prstGeom prst="rect">
            <a:avLst/>
          </a:prstGeom>
          <a:noFill/>
        </p:spPr>
        <p:txBody>
          <a:bodyPr wrap="square" rtlCol="0">
            <a:spAutoFit/>
          </a:bodyPr>
          <a:lstStyle/>
          <a:p>
            <a:r>
              <a:rPr lang="en-US" dirty="0"/>
              <a:t>A few worked out examples</a:t>
            </a:r>
            <a:endParaRPr lang="en-IN" dirty="0"/>
          </a:p>
        </p:txBody>
      </p:sp>
      <p:sp>
        <p:nvSpPr>
          <p:cNvPr id="4" name="TextBox 3"/>
          <p:cNvSpPr txBox="1"/>
          <p:nvPr/>
        </p:nvSpPr>
        <p:spPr>
          <a:xfrm>
            <a:off x="2133600" y="6019801"/>
            <a:ext cx="7848600" cy="646331"/>
          </a:xfrm>
          <a:prstGeom prst="rect">
            <a:avLst/>
          </a:prstGeom>
          <a:noFill/>
        </p:spPr>
        <p:txBody>
          <a:bodyPr wrap="square" rtlCol="0">
            <a:spAutoFit/>
          </a:bodyPr>
          <a:lstStyle/>
          <a:p>
            <a:r>
              <a:rPr lang="en-US" dirty="0"/>
              <a:t>Understanding  metal –metal bond electron count become easier if you compare and  see how octet is attained by each </a:t>
            </a:r>
            <a:r>
              <a:rPr lang="en-US" dirty="0" err="1"/>
              <a:t>Cl</a:t>
            </a:r>
            <a:r>
              <a:rPr lang="en-US" dirty="0"/>
              <a:t> atom of Cl</a:t>
            </a:r>
            <a:r>
              <a:rPr lang="en-US" baseline="-25000" dirty="0"/>
              <a:t>2</a:t>
            </a:r>
            <a:r>
              <a:rPr lang="en-US" dirty="0"/>
              <a:t> </a:t>
            </a:r>
          </a:p>
        </p:txBody>
      </p:sp>
    </p:spTree>
    <p:extLst>
      <p:ext uri="{BB962C8B-B14F-4D97-AF65-F5344CB8AC3E}">
        <p14:creationId xmlns:p14="http://schemas.microsoft.com/office/powerpoint/2010/main" val="1583281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ext Box 4"/>
          <p:cNvSpPr txBox="1">
            <a:spLocks noChangeArrowheads="1"/>
          </p:cNvSpPr>
          <p:nvPr/>
        </p:nvSpPr>
        <p:spPr bwMode="auto">
          <a:xfrm>
            <a:off x="4343400" y="457200"/>
            <a:ext cx="3810000" cy="457200"/>
          </a:xfrm>
          <a:prstGeom prst="rect">
            <a:avLst/>
          </a:prstGeom>
          <a:solidFill>
            <a:srgbClr val="00FF00"/>
          </a:solidFill>
          <a:ln w="9525">
            <a:noFill/>
            <a:miter lim="800000"/>
            <a:headEnd/>
            <a:tailEnd/>
          </a:ln>
        </p:spPr>
        <p:txBody>
          <a:bodyPr>
            <a:spAutoFit/>
          </a:bodyPr>
          <a:lstStyle/>
          <a:p>
            <a:pPr>
              <a:spcBef>
                <a:spcPct val="50000"/>
              </a:spcBef>
            </a:pPr>
            <a:r>
              <a:rPr lang="en-US" sz="2400"/>
              <a:t>Organometallic Chemistry</a:t>
            </a:r>
          </a:p>
        </p:txBody>
      </p:sp>
      <p:sp>
        <p:nvSpPr>
          <p:cNvPr id="1031" name="Text Box 5"/>
          <p:cNvSpPr txBox="1">
            <a:spLocks noChangeArrowheads="1"/>
          </p:cNvSpPr>
          <p:nvPr/>
        </p:nvSpPr>
        <p:spPr bwMode="auto">
          <a:xfrm>
            <a:off x="3352800" y="1371600"/>
            <a:ext cx="5715000" cy="947738"/>
          </a:xfrm>
          <a:prstGeom prst="rect">
            <a:avLst/>
          </a:prstGeom>
          <a:noFill/>
          <a:ln w="9525">
            <a:noFill/>
            <a:miter lim="800000"/>
            <a:headEnd/>
            <a:tailEnd/>
          </a:ln>
        </p:spPr>
        <p:txBody>
          <a:bodyPr>
            <a:spAutoFit/>
          </a:bodyPr>
          <a:lstStyle/>
          <a:p>
            <a:pPr algn="ctr">
              <a:spcBef>
                <a:spcPct val="50000"/>
              </a:spcBef>
            </a:pPr>
            <a:r>
              <a:rPr lang="en-US" sz="1600" dirty="0"/>
              <a:t>An area which bridges organic and inorganic chemistry</a:t>
            </a:r>
          </a:p>
          <a:p>
            <a:pPr algn="ctr">
              <a:spcBef>
                <a:spcPct val="50000"/>
              </a:spcBef>
            </a:pPr>
            <a:r>
              <a:rPr lang="en-US" sz="1600" dirty="0"/>
              <a:t>A branch of coordination chemistry where the complex has one or more   metal-carbon bonds</a:t>
            </a:r>
          </a:p>
        </p:txBody>
      </p:sp>
      <p:sp>
        <p:nvSpPr>
          <p:cNvPr id="1032" name="Text Box 6"/>
          <p:cNvSpPr txBox="1">
            <a:spLocks noChangeArrowheads="1"/>
          </p:cNvSpPr>
          <p:nvPr/>
        </p:nvSpPr>
        <p:spPr bwMode="auto">
          <a:xfrm>
            <a:off x="3657600" y="2438401"/>
            <a:ext cx="5715000" cy="703263"/>
          </a:xfrm>
          <a:prstGeom prst="rect">
            <a:avLst/>
          </a:prstGeom>
          <a:noFill/>
          <a:ln w="9525">
            <a:noFill/>
            <a:miter lim="800000"/>
            <a:headEnd/>
            <a:tailEnd/>
          </a:ln>
        </p:spPr>
        <p:txBody>
          <a:bodyPr>
            <a:spAutoFit/>
          </a:bodyPr>
          <a:lstStyle/>
          <a:p>
            <a:pPr>
              <a:spcBef>
                <a:spcPct val="50000"/>
              </a:spcBef>
            </a:pPr>
            <a:r>
              <a:rPr lang="en-US" sz="1600" b="1">
                <a:sym typeface="Symbol" pitchFamily="18" charset="2"/>
              </a:rPr>
              <a:t>The metal-ligand interactions are mostly   acid type</a:t>
            </a:r>
          </a:p>
          <a:p>
            <a:pPr algn="ctr">
              <a:spcBef>
                <a:spcPct val="50000"/>
              </a:spcBef>
            </a:pPr>
            <a:r>
              <a:rPr lang="en-US" sz="1600" b="1"/>
              <a:t>M-C bond can be a </a:t>
            </a:r>
            <a:r>
              <a:rPr lang="en-US" sz="1600" b="1">
                <a:sym typeface="Symbol" pitchFamily="18" charset="2"/>
              </a:rPr>
              <a:t>  type or   type bond</a:t>
            </a:r>
          </a:p>
        </p:txBody>
      </p:sp>
      <p:sp>
        <p:nvSpPr>
          <p:cNvPr id="1033" name="Rectangle 8"/>
          <p:cNvSpPr>
            <a:spLocks noChangeArrowheads="1"/>
          </p:cNvSpPr>
          <p:nvPr/>
        </p:nvSpPr>
        <p:spPr bwMode="auto">
          <a:xfrm>
            <a:off x="1524001" y="2067997"/>
            <a:ext cx="184731" cy="369332"/>
          </a:xfrm>
          <a:prstGeom prst="rect">
            <a:avLst/>
          </a:prstGeom>
          <a:noFill/>
          <a:ln w="9525">
            <a:noFill/>
            <a:miter lim="800000"/>
            <a:headEnd/>
            <a:tailEnd/>
          </a:ln>
        </p:spPr>
        <p:txBody>
          <a:bodyPr wrap="none" anchor="ctr">
            <a:spAutoFit/>
          </a:bodyPr>
          <a:lstStyle/>
          <a:p>
            <a:endParaRPr lang="en-IN"/>
          </a:p>
        </p:txBody>
      </p:sp>
      <p:pic>
        <p:nvPicPr>
          <p:cNvPr id="1034" name="Picture 10" descr="om1"/>
          <p:cNvPicPr>
            <a:picLocks noChangeAspect="1" noChangeArrowheads="1"/>
          </p:cNvPicPr>
          <p:nvPr/>
        </p:nvPicPr>
        <p:blipFill>
          <a:blip r:embed="rId3" cstate="print"/>
          <a:srcRect/>
          <a:stretch>
            <a:fillRect/>
          </a:stretch>
        </p:blipFill>
        <p:spPr bwMode="auto">
          <a:xfrm>
            <a:off x="1752600" y="152400"/>
            <a:ext cx="1219200" cy="946150"/>
          </a:xfrm>
          <a:prstGeom prst="rect">
            <a:avLst/>
          </a:prstGeom>
          <a:noFill/>
          <a:ln w="9525">
            <a:noFill/>
            <a:miter lim="800000"/>
            <a:headEnd/>
            <a:tailEnd/>
          </a:ln>
        </p:spPr>
      </p:pic>
      <p:pic>
        <p:nvPicPr>
          <p:cNvPr id="1035" name="Picture 11" descr="438px-Zeise_salt"/>
          <p:cNvPicPr>
            <a:picLocks noChangeAspect="1" noChangeArrowheads="1"/>
          </p:cNvPicPr>
          <p:nvPr/>
        </p:nvPicPr>
        <p:blipFill>
          <a:blip r:embed="rId4" cstate="print"/>
          <a:srcRect/>
          <a:stretch>
            <a:fillRect/>
          </a:stretch>
        </p:blipFill>
        <p:spPr bwMode="auto">
          <a:xfrm>
            <a:off x="1752600" y="1066800"/>
            <a:ext cx="1219200" cy="484188"/>
          </a:xfrm>
          <a:prstGeom prst="rect">
            <a:avLst/>
          </a:prstGeom>
          <a:solidFill>
            <a:srgbClr val="FFCC00"/>
          </a:solidFill>
          <a:ln w="9525">
            <a:noFill/>
            <a:miter lim="800000"/>
            <a:headEnd/>
            <a:tailEnd/>
          </a:ln>
        </p:spPr>
      </p:pic>
      <p:pic>
        <p:nvPicPr>
          <p:cNvPr id="1036" name="Picture 12" descr="C8Co2O8-10210681"/>
          <p:cNvPicPr>
            <a:picLocks noChangeAspect="1" noChangeArrowheads="1"/>
          </p:cNvPicPr>
          <p:nvPr/>
        </p:nvPicPr>
        <p:blipFill>
          <a:blip r:embed="rId5" cstate="print"/>
          <a:srcRect/>
          <a:stretch>
            <a:fillRect/>
          </a:stretch>
        </p:blipFill>
        <p:spPr bwMode="auto">
          <a:xfrm>
            <a:off x="8763000" y="152400"/>
            <a:ext cx="1752600" cy="1314450"/>
          </a:xfrm>
          <a:prstGeom prst="rect">
            <a:avLst/>
          </a:prstGeom>
          <a:noFill/>
          <a:ln w="9525">
            <a:noFill/>
            <a:miter lim="800000"/>
            <a:headEnd/>
            <a:tailEnd/>
          </a:ln>
        </p:spPr>
      </p:pic>
      <p:pic>
        <p:nvPicPr>
          <p:cNvPr id="1037" name="Picture 13" descr="546px-Ferrocene-from-xtal-3D-balls"/>
          <p:cNvPicPr>
            <a:picLocks noChangeAspect="1" noChangeArrowheads="1"/>
          </p:cNvPicPr>
          <p:nvPr/>
        </p:nvPicPr>
        <p:blipFill>
          <a:blip r:embed="rId6" cstate="print"/>
          <a:srcRect/>
          <a:stretch>
            <a:fillRect/>
          </a:stretch>
        </p:blipFill>
        <p:spPr bwMode="auto">
          <a:xfrm>
            <a:off x="1752601" y="5105400"/>
            <a:ext cx="1349375" cy="1481138"/>
          </a:xfrm>
          <a:prstGeom prst="rect">
            <a:avLst/>
          </a:prstGeom>
          <a:noFill/>
          <a:ln w="9525">
            <a:noFill/>
            <a:miter lim="800000"/>
            <a:headEnd/>
            <a:tailEnd/>
          </a:ln>
        </p:spPr>
      </p:pic>
      <p:pic>
        <p:nvPicPr>
          <p:cNvPr id="1038" name="Picture 15" descr="File:Ferrocene-2D.png">
            <a:hlinkClick r:id="rId7"/>
          </p:cNvPr>
          <p:cNvPicPr>
            <a:picLocks noChangeAspect="1" noChangeArrowheads="1"/>
          </p:cNvPicPr>
          <p:nvPr/>
        </p:nvPicPr>
        <p:blipFill>
          <a:blip r:embed="rId8" cstate="print"/>
          <a:srcRect/>
          <a:stretch>
            <a:fillRect/>
          </a:stretch>
        </p:blipFill>
        <p:spPr bwMode="auto">
          <a:xfrm>
            <a:off x="3124201" y="5257800"/>
            <a:ext cx="798513" cy="1100138"/>
          </a:xfrm>
          <a:prstGeom prst="rect">
            <a:avLst/>
          </a:prstGeom>
          <a:noFill/>
          <a:ln w="9525">
            <a:noFill/>
            <a:miter lim="800000"/>
            <a:headEnd/>
            <a:tailEnd/>
          </a:ln>
        </p:spPr>
      </p:pic>
      <p:graphicFrame>
        <p:nvGraphicFramePr>
          <p:cNvPr id="1026" name="Object 16"/>
          <p:cNvGraphicFramePr>
            <a:graphicFrameLocks noChangeAspect="1"/>
          </p:cNvGraphicFramePr>
          <p:nvPr/>
        </p:nvGraphicFramePr>
        <p:xfrm>
          <a:off x="5638800" y="5410200"/>
          <a:ext cx="1193800" cy="977900"/>
        </p:xfrm>
        <a:graphic>
          <a:graphicData uri="http://schemas.openxmlformats.org/presentationml/2006/ole">
            <mc:AlternateContent xmlns:mc="http://schemas.openxmlformats.org/markup-compatibility/2006">
              <mc:Choice xmlns:v="urn:schemas-microsoft-com:vml" Requires="v">
                <p:oleObj spid="_x0000_s1034" name="CS ChemDraw Drawing" r:id="rId9" imgW="1950120" imgH="1591560" progId="ChemDraw.Document.6.0">
                  <p:embed/>
                </p:oleObj>
              </mc:Choice>
              <mc:Fallback>
                <p:oleObj name="CS ChemDraw Drawing" r:id="rId9" imgW="1950120" imgH="1591560"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5410200"/>
                        <a:ext cx="1193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22"/>
          <p:cNvGraphicFramePr>
            <a:graphicFrameLocks noChangeAspect="1"/>
          </p:cNvGraphicFramePr>
          <p:nvPr/>
        </p:nvGraphicFramePr>
        <p:xfrm>
          <a:off x="4191001" y="5257801"/>
          <a:ext cx="1222375" cy="1101725"/>
        </p:xfrm>
        <a:graphic>
          <a:graphicData uri="http://schemas.openxmlformats.org/presentationml/2006/ole">
            <mc:AlternateContent xmlns:mc="http://schemas.openxmlformats.org/markup-compatibility/2006">
              <mc:Choice xmlns:v="urn:schemas-microsoft-com:vml" Requires="v">
                <p:oleObj spid="_x0000_s1035" name="Chem3D XML" r:id="rId11" imgW="1221697" imgH="1101224" progId="Chem3D.Document.9">
                  <p:embed/>
                </p:oleObj>
              </mc:Choice>
              <mc:Fallback>
                <p:oleObj name="Chem3D XML" r:id="rId11" imgW="1221697" imgH="1101224" progId="Chem3D.Document.9">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1001" y="5257801"/>
                        <a:ext cx="1222375"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24"/>
          <p:cNvGraphicFramePr>
            <a:graphicFrameLocks noChangeAspect="1"/>
          </p:cNvGraphicFramePr>
          <p:nvPr/>
        </p:nvGraphicFramePr>
        <p:xfrm>
          <a:off x="2362200" y="3200401"/>
          <a:ext cx="3721100" cy="1768475"/>
        </p:xfrm>
        <a:graphic>
          <a:graphicData uri="http://schemas.openxmlformats.org/presentationml/2006/ole">
            <mc:AlternateContent xmlns:mc="http://schemas.openxmlformats.org/markup-compatibility/2006">
              <mc:Choice xmlns:v="urn:schemas-microsoft-com:vml" Requires="v">
                <p:oleObj spid="_x0000_s1036" name="CS ChemDraw Drawing" r:id="rId13" imgW="3720600" imgH="1767960" progId="ChemDraw.Document.6.0">
                  <p:embed/>
                </p:oleObj>
              </mc:Choice>
              <mc:Fallback>
                <p:oleObj name="CS ChemDraw Drawing" r:id="rId13" imgW="3720600" imgH="1767960" progId="ChemDraw.Document.6.0">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3200401"/>
                        <a:ext cx="37211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25"/>
          <p:cNvGraphicFramePr>
            <a:graphicFrameLocks noChangeAspect="1"/>
          </p:cNvGraphicFramePr>
          <p:nvPr/>
        </p:nvGraphicFramePr>
        <p:xfrm>
          <a:off x="6400800" y="3200401"/>
          <a:ext cx="3721100" cy="1768475"/>
        </p:xfrm>
        <a:graphic>
          <a:graphicData uri="http://schemas.openxmlformats.org/presentationml/2006/ole">
            <mc:AlternateContent xmlns:mc="http://schemas.openxmlformats.org/markup-compatibility/2006">
              <mc:Choice xmlns:v="urn:schemas-microsoft-com:vml" Requires="v">
                <p:oleObj spid="_x0000_s1037" name="CS ChemDraw Drawing" r:id="rId15" imgW="3720600" imgH="1767960" progId="ChemDraw.Document.6.0">
                  <p:embed/>
                </p:oleObj>
              </mc:Choice>
              <mc:Fallback>
                <p:oleObj name="CS ChemDraw Drawing" r:id="rId15" imgW="3720600" imgH="1767960" progId="ChemDraw.Document.6.0">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00800" y="3200401"/>
                        <a:ext cx="37211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9" name="Picture 26"/>
          <p:cNvPicPr>
            <a:picLocks noChangeAspect="1" noChangeArrowheads="1"/>
          </p:cNvPicPr>
          <p:nvPr/>
        </p:nvPicPr>
        <p:blipFill>
          <a:blip r:embed="rId17" cstate="print"/>
          <a:srcRect/>
          <a:stretch>
            <a:fillRect/>
          </a:stretch>
        </p:blipFill>
        <p:spPr bwMode="auto">
          <a:xfrm>
            <a:off x="7467600" y="5105400"/>
            <a:ext cx="1250950" cy="1447800"/>
          </a:xfrm>
          <a:prstGeom prst="rect">
            <a:avLst/>
          </a:prstGeom>
          <a:noFill/>
          <a:ln w="9525">
            <a:noFill/>
            <a:miter lim="800000"/>
            <a:headEnd/>
            <a:tailEnd/>
          </a:ln>
        </p:spPr>
      </p:pic>
      <p:pic>
        <p:nvPicPr>
          <p:cNvPr id="1040" name="Picture 28"/>
          <p:cNvPicPr>
            <a:picLocks noChangeAspect="1" noChangeArrowheads="1"/>
          </p:cNvPicPr>
          <p:nvPr/>
        </p:nvPicPr>
        <p:blipFill>
          <a:blip r:embed="rId18" cstate="print"/>
          <a:srcRect/>
          <a:stretch>
            <a:fillRect/>
          </a:stretch>
        </p:blipFill>
        <p:spPr bwMode="auto">
          <a:xfrm>
            <a:off x="9144001" y="5257800"/>
            <a:ext cx="1076325" cy="1143000"/>
          </a:xfrm>
          <a:prstGeom prst="rect">
            <a:avLst/>
          </a:prstGeom>
          <a:noFill/>
          <a:ln w="9525">
            <a:noFill/>
            <a:miter lim="800000"/>
            <a:headEnd/>
            <a:tailEnd/>
          </a:ln>
        </p:spPr>
      </p:pic>
    </p:spTree>
    <p:extLst>
      <p:ext uri="{BB962C8B-B14F-4D97-AF65-F5344CB8AC3E}">
        <p14:creationId xmlns:p14="http://schemas.microsoft.com/office/powerpoint/2010/main" val="1736210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2362200" y="1143000"/>
            <a:ext cx="7620000" cy="5170646"/>
          </a:xfrm>
          <a:prstGeom prst="rect">
            <a:avLst/>
          </a:prstGeom>
          <a:noFill/>
          <a:ln w="9525">
            <a:noFill/>
            <a:miter lim="800000"/>
            <a:headEnd/>
            <a:tailEnd/>
          </a:ln>
        </p:spPr>
        <p:txBody>
          <a:bodyPr wrap="square">
            <a:spAutoFit/>
          </a:bodyPr>
          <a:lstStyle/>
          <a:p>
            <a:pPr>
              <a:buFontTx/>
              <a:buChar char="•"/>
            </a:pPr>
            <a:r>
              <a:rPr lang="en-GB" dirty="0"/>
              <a:t> 	Square planar </a:t>
            </a:r>
            <a:r>
              <a:rPr lang="en-GB" dirty="0" err="1"/>
              <a:t>organometallic</a:t>
            </a:r>
            <a:r>
              <a:rPr lang="en-GB" dirty="0"/>
              <a:t> complexes of the late transition 	metals (16e). </a:t>
            </a:r>
          </a:p>
          <a:p>
            <a:pPr>
              <a:buFontTx/>
              <a:buChar char="•"/>
            </a:pPr>
            <a:endParaRPr lang="en-GB" dirty="0"/>
          </a:p>
          <a:p>
            <a:pPr algn="just">
              <a:buFontTx/>
              <a:buChar char="•"/>
            </a:pPr>
            <a:r>
              <a:rPr lang="en-GB" dirty="0"/>
              <a:t> 	Some </a:t>
            </a:r>
            <a:r>
              <a:rPr lang="en-GB" dirty="0" err="1"/>
              <a:t>organometallic</a:t>
            </a:r>
            <a:r>
              <a:rPr lang="en-GB" dirty="0"/>
              <a:t> complexes of the early transition metals  	(e.g. Cp</a:t>
            </a:r>
            <a:r>
              <a:rPr lang="en-GB" baseline="-25000" dirty="0"/>
              <a:t>2</a:t>
            </a:r>
            <a:r>
              <a:rPr lang="en-GB" dirty="0"/>
              <a:t>TiCl</a:t>
            </a:r>
            <a:r>
              <a:rPr lang="en-GB" baseline="-25000" dirty="0"/>
              <a:t>2</a:t>
            </a:r>
            <a:r>
              <a:rPr lang="en-GB" dirty="0"/>
              <a:t>, WMe</a:t>
            </a:r>
            <a:r>
              <a:rPr lang="en-GB" baseline="-25000" dirty="0"/>
              <a:t>6</a:t>
            </a:r>
            <a:r>
              <a:rPr lang="en-GB" dirty="0"/>
              <a:t>, Me</a:t>
            </a:r>
            <a:r>
              <a:rPr lang="en-GB" baseline="-25000" dirty="0"/>
              <a:t>2</a:t>
            </a:r>
            <a:r>
              <a:rPr lang="en-GB" dirty="0"/>
              <a:t>NbCl</a:t>
            </a:r>
            <a:r>
              <a:rPr lang="en-GB" baseline="-25000" dirty="0"/>
              <a:t>3</a:t>
            </a:r>
            <a:r>
              <a:rPr lang="en-GB" dirty="0"/>
              <a:t>, CpWOCl</a:t>
            </a:r>
            <a:r>
              <a:rPr lang="en-GB" baseline="-25000" dirty="0"/>
              <a:t>3</a:t>
            </a:r>
            <a:r>
              <a:rPr lang="en-GB" dirty="0"/>
              <a:t>) </a:t>
            </a:r>
            <a:r>
              <a:rPr lang="en-GB" sz="1400" dirty="0"/>
              <a:t>[ A possible 	reason for 	the same is that some of the </a:t>
            </a:r>
            <a:r>
              <a:rPr lang="en-GB" sz="1400" dirty="0" err="1"/>
              <a:t>orbitals</a:t>
            </a:r>
            <a:r>
              <a:rPr lang="en-GB" sz="1400" dirty="0"/>
              <a:t> of these 	complexes are too high in energy 	for effective utilization in bonding or the </a:t>
            </a:r>
            <a:r>
              <a:rPr lang="en-GB" sz="1400" dirty="0" err="1"/>
              <a:t>ligands</a:t>
            </a:r>
            <a:r>
              <a:rPr lang="en-GB" sz="1400" dirty="0"/>
              <a:t> are mostly </a:t>
            </a:r>
            <a:r>
              <a:rPr lang="en-GB" sz="1400" dirty="0">
                <a:sym typeface="Symbol" pitchFamily="18" charset="2"/>
              </a:rPr>
              <a:t></a:t>
            </a:r>
            <a:r>
              <a:rPr lang="en-GB" sz="1400" dirty="0"/>
              <a:t> donors.]</a:t>
            </a:r>
          </a:p>
          <a:p>
            <a:pPr algn="just"/>
            <a:r>
              <a:rPr lang="en-GB" sz="1400" dirty="0"/>
              <a:t> </a:t>
            </a:r>
          </a:p>
          <a:p>
            <a:pPr>
              <a:buFontTx/>
              <a:buChar char="•"/>
            </a:pPr>
            <a:r>
              <a:rPr lang="en-GB" dirty="0"/>
              <a:t> 	Some high </a:t>
            </a:r>
            <a:r>
              <a:rPr lang="en-GB" dirty="0" err="1"/>
              <a:t>valent</a:t>
            </a:r>
            <a:r>
              <a:rPr lang="en-GB" dirty="0"/>
              <a:t> </a:t>
            </a:r>
            <a:r>
              <a:rPr lang="en-GB" i="1" dirty="0"/>
              <a:t>d</a:t>
            </a:r>
            <a:r>
              <a:rPr lang="en-GB" baseline="30000" dirty="0"/>
              <a:t>0</a:t>
            </a:r>
            <a:r>
              <a:rPr lang="en-GB" dirty="0"/>
              <a:t> complexes have a lower electron count 	than 18.</a:t>
            </a:r>
          </a:p>
          <a:p>
            <a:pPr>
              <a:buFontTx/>
              <a:buChar char="•"/>
            </a:pPr>
            <a:endParaRPr lang="en-GB" dirty="0"/>
          </a:p>
          <a:p>
            <a:pPr>
              <a:buFontTx/>
              <a:buChar char="•"/>
            </a:pPr>
            <a:r>
              <a:rPr lang="en-GB" dirty="0"/>
              <a:t> 	</a:t>
            </a:r>
            <a:r>
              <a:rPr lang="en-GB" dirty="0" err="1"/>
              <a:t>Sterically</a:t>
            </a:r>
            <a:r>
              <a:rPr lang="en-GB" dirty="0"/>
              <a:t> demanding bulky </a:t>
            </a:r>
            <a:r>
              <a:rPr lang="en-GB" dirty="0" err="1"/>
              <a:t>ligands</a:t>
            </a:r>
            <a:r>
              <a:rPr lang="en-GB" dirty="0"/>
              <a:t> force complexes to have 	less than 18 electrons. </a:t>
            </a:r>
          </a:p>
          <a:p>
            <a:pPr>
              <a:buFontTx/>
              <a:buChar char="•"/>
            </a:pPr>
            <a:endParaRPr lang="en-GB" dirty="0"/>
          </a:p>
          <a:p>
            <a:pPr>
              <a:buFontTx/>
              <a:buChar char="•"/>
            </a:pPr>
            <a:r>
              <a:rPr lang="en-GB" dirty="0"/>
              <a:t> 	The 18 electron rule fails when bonding of </a:t>
            </a:r>
            <a:r>
              <a:rPr lang="en-GB" dirty="0" err="1"/>
              <a:t>organometallic</a:t>
            </a:r>
            <a:r>
              <a:rPr lang="en-GB" dirty="0"/>
              <a:t> 	clusters of 	moderate to big sizes (6 Metal atoms and above) are considered. </a:t>
            </a:r>
          </a:p>
          <a:p>
            <a:pPr>
              <a:buFontTx/>
              <a:buChar char="•"/>
            </a:pPr>
            <a:endParaRPr lang="en-GB" dirty="0"/>
          </a:p>
          <a:p>
            <a:pPr>
              <a:buFontTx/>
              <a:buChar char="•"/>
            </a:pPr>
            <a:r>
              <a:rPr lang="en-GB" dirty="0"/>
              <a:t> 	The rule is not applicable to </a:t>
            </a:r>
            <a:r>
              <a:rPr lang="en-GB" dirty="0" err="1"/>
              <a:t>organometallic</a:t>
            </a:r>
            <a:r>
              <a:rPr lang="en-GB" dirty="0"/>
              <a:t> compounds of 	main 	group metals as well as to those of lanthanide and actinide metals. </a:t>
            </a:r>
            <a:endParaRPr lang="en-US" dirty="0"/>
          </a:p>
        </p:txBody>
      </p:sp>
      <p:sp>
        <p:nvSpPr>
          <p:cNvPr id="20483" name="Text Box 6"/>
          <p:cNvSpPr txBox="1">
            <a:spLocks noChangeArrowheads="1"/>
          </p:cNvSpPr>
          <p:nvPr/>
        </p:nvSpPr>
        <p:spPr bwMode="auto">
          <a:xfrm>
            <a:off x="4267200" y="533401"/>
            <a:ext cx="3962400" cy="366713"/>
          </a:xfrm>
          <a:prstGeom prst="rect">
            <a:avLst/>
          </a:prstGeom>
          <a:solidFill>
            <a:srgbClr val="00FF00"/>
          </a:solidFill>
          <a:ln w="9525">
            <a:noFill/>
            <a:miter lim="800000"/>
            <a:headEnd/>
            <a:tailEnd/>
          </a:ln>
        </p:spPr>
        <p:txBody>
          <a:bodyPr>
            <a:spAutoFit/>
          </a:bodyPr>
          <a:lstStyle/>
          <a:p>
            <a:pPr>
              <a:spcBef>
                <a:spcPct val="50000"/>
              </a:spcBef>
            </a:pPr>
            <a:r>
              <a:rPr lang="en-US"/>
              <a:t>Exceptions to the 18 electron rule</a:t>
            </a:r>
          </a:p>
        </p:txBody>
      </p:sp>
    </p:spTree>
    <p:extLst>
      <p:ext uri="{BB962C8B-B14F-4D97-AF65-F5344CB8AC3E}">
        <p14:creationId xmlns:p14="http://schemas.microsoft.com/office/powerpoint/2010/main" val="1611213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4" name="Object 4"/>
          <p:cNvGraphicFramePr>
            <a:graphicFrameLocks noChangeAspect="1"/>
          </p:cNvGraphicFramePr>
          <p:nvPr/>
        </p:nvGraphicFramePr>
        <p:xfrm>
          <a:off x="3886200" y="1066801"/>
          <a:ext cx="4953000" cy="4194797"/>
        </p:xfrm>
        <a:graphic>
          <a:graphicData uri="http://schemas.openxmlformats.org/presentationml/2006/ole">
            <mc:AlternateContent xmlns:mc="http://schemas.openxmlformats.org/markup-compatibility/2006">
              <mc:Choice xmlns:v="urn:schemas-microsoft-com:vml" Requires="v">
                <p:oleObj spid="_x0000_s11268" name="CS ChemDraw Drawing" r:id="rId3" imgW="4437360" imgH="3758400" progId="ChemDraw.Document.6.0">
                  <p:embed/>
                </p:oleObj>
              </mc:Choice>
              <mc:Fallback>
                <p:oleObj name="CS ChemDraw Drawing" r:id="rId3" imgW="4437360" imgH="37584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066801"/>
                        <a:ext cx="4953000" cy="419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5"/>
          <p:cNvSpPr txBox="1">
            <a:spLocks noChangeArrowheads="1"/>
          </p:cNvSpPr>
          <p:nvPr/>
        </p:nvSpPr>
        <p:spPr bwMode="auto">
          <a:xfrm>
            <a:off x="2362200" y="5562601"/>
            <a:ext cx="7848600" cy="954107"/>
          </a:xfrm>
          <a:prstGeom prst="rect">
            <a:avLst/>
          </a:prstGeom>
          <a:solidFill>
            <a:srgbClr val="FFFF00"/>
          </a:solidFill>
          <a:ln w="9525">
            <a:noFill/>
            <a:miter lim="800000"/>
            <a:headEnd/>
            <a:tailEnd/>
          </a:ln>
        </p:spPr>
        <p:txBody>
          <a:bodyPr>
            <a:spAutoFit/>
          </a:bodyPr>
          <a:lstStyle/>
          <a:p>
            <a:pPr>
              <a:spcBef>
                <a:spcPct val="50000"/>
              </a:spcBef>
            </a:pPr>
            <a:r>
              <a:rPr lang="en-US" sz="1600" b="1" dirty="0"/>
              <a:t>Coordination number around the metal normally remains six or lesser.            17 electron species such as  </a:t>
            </a:r>
            <a:r>
              <a:rPr lang="en-US" sz="1600" b="1" dirty="0" err="1"/>
              <a:t>Mn</a:t>
            </a:r>
            <a:r>
              <a:rPr lang="en-US" sz="1600" b="1" dirty="0"/>
              <a:t>(CO)</a:t>
            </a:r>
            <a:r>
              <a:rPr lang="en-US" sz="1600" b="1" baseline="-25000" dirty="0"/>
              <a:t>5, </a:t>
            </a:r>
            <a:r>
              <a:rPr lang="en-US" sz="1600" b="1" dirty="0"/>
              <a:t>Co(CO)</a:t>
            </a:r>
            <a:r>
              <a:rPr lang="en-US" sz="1600" b="1" baseline="-25000" dirty="0"/>
              <a:t>4</a:t>
            </a:r>
            <a:r>
              <a:rPr lang="en-US" sz="1600" b="1" dirty="0"/>
              <a:t>  </a:t>
            </a:r>
            <a:r>
              <a:rPr lang="en-US" sz="1600" b="1" dirty="0" err="1"/>
              <a:t>dimerize</a:t>
            </a:r>
            <a:r>
              <a:rPr lang="en-US" sz="1600" b="1" dirty="0"/>
              <a:t> to gain 18 electrons</a:t>
            </a:r>
          </a:p>
          <a:p>
            <a:pPr>
              <a:spcBef>
                <a:spcPct val="50000"/>
              </a:spcBef>
            </a:pPr>
            <a:r>
              <a:rPr lang="en-US" sz="1400" b="1" dirty="0"/>
              <a:t>V(CO)</a:t>
            </a:r>
            <a:r>
              <a:rPr lang="en-US" sz="1400" b="1" baseline="-25000" dirty="0"/>
              <a:t>6</a:t>
            </a:r>
            <a:r>
              <a:rPr lang="en-US" sz="1400" b="1" dirty="0"/>
              <a:t> does not </a:t>
            </a:r>
            <a:r>
              <a:rPr lang="en-US" sz="1400" b="1" dirty="0" err="1"/>
              <a:t>dimerize</a:t>
            </a:r>
            <a:r>
              <a:rPr lang="en-US" sz="1400" b="1" dirty="0"/>
              <a:t>. </a:t>
            </a:r>
            <a:r>
              <a:rPr lang="en-US" sz="1600" b="1" dirty="0"/>
              <a:t> </a:t>
            </a:r>
          </a:p>
        </p:txBody>
      </p:sp>
      <p:sp>
        <p:nvSpPr>
          <p:cNvPr id="20486" name="Text Box 6"/>
          <p:cNvSpPr txBox="1">
            <a:spLocks noChangeArrowheads="1"/>
          </p:cNvSpPr>
          <p:nvPr/>
        </p:nvSpPr>
        <p:spPr bwMode="auto">
          <a:xfrm>
            <a:off x="4724400" y="304801"/>
            <a:ext cx="2057400" cy="366713"/>
          </a:xfrm>
          <a:prstGeom prst="rect">
            <a:avLst/>
          </a:prstGeom>
          <a:solidFill>
            <a:srgbClr val="00FF00"/>
          </a:solidFill>
          <a:ln w="9525">
            <a:noFill/>
            <a:miter lim="800000"/>
            <a:headEnd/>
            <a:tailEnd/>
          </a:ln>
        </p:spPr>
        <p:txBody>
          <a:bodyPr>
            <a:spAutoFit/>
          </a:bodyPr>
          <a:lstStyle/>
          <a:p>
            <a:pPr algn="ctr">
              <a:spcBef>
                <a:spcPct val="50000"/>
              </a:spcBef>
            </a:pPr>
            <a:r>
              <a:rPr lang="en-US" b="1" dirty="0"/>
              <a:t>Metal carbonyls</a:t>
            </a:r>
          </a:p>
        </p:txBody>
      </p:sp>
    </p:spTree>
    <p:extLst>
      <p:ext uri="{BB962C8B-B14F-4D97-AF65-F5344CB8AC3E}">
        <p14:creationId xmlns:p14="http://schemas.microsoft.com/office/powerpoint/2010/main" val="3681609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9" name="Text Box 4"/>
          <p:cNvSpPr txBox="1">
            <a:spLocks noChangeArrowheads="1"/>
          </p:cNvSpPr>
          <p:nvPr/>
        </p:nvSpPr>
        <p:spPr bwMode="auto">
          <a:xfrm>
            <a:off x="3810000" y="609601"/>
            <a:ext cx="4114800" cy="366713"/>
          </a:xfrm>
          <a:prstGeom prst="rect">
            <a:avLst/>
          </a:prstGeom>
          <a:solidFill>
            <a:srgbClr val="00FF00"/>
          </a:solidFill>
          <a:ln w="9525">
            <a:noFill/>
            <a:miter lim="800000"/>
            <a:headEnd/>
            <a:tailEnd/>
          </a:ln>
        </p:spPr>
        <p:txBody>
          <a:bodyPr>
            <a:spAutoFit/>
          </a:bodyPr>
          <a:lstStyle/>
          <a:p>
            <a:pPr algn="ctr">
              <a:spcBef>
                <a:spcPct val="50000"/>
              </a:spcBef>
            </a:pPr>
            <a:r>
              <a:rPr lang="en-US" b="1"/>
              <a:t>Why study metal carbonyls ?</a:t>
            </a:r>
          </a:p>
        </p:txBody>
      </p:sp>
      <p:sp>
        <p:nvSpPr>
          <p:cNvPr id="19470" name="Text Box 5"/>
          <p:cNvSpPr txBox="1">
            <a:spLocks noChangeArrowheads="1"/>
          </p:cNvSpPr>
          <p:nvPr/>
        </p:nvSpPr>
        <p:spPr bwMode="auto">
          <a:xfrm>
            <a:off x="2209800" y="1143001"/>
            <a:ext cx="8001000" cy="830997"/>
          </a:xfrm>
          <a:prstGeom prst="rect">
            <a:avLst/>
          </a:prstGeom>
          <a:noFill/>
          <a:ln w="9525">
            <a:noFill/>
            <a:miter lim="800000"/>
            <a:headEnd/>
            <a:tailEnd/>
          </a:ln>
        </p:spPr>
        <p:txBody>
          <a:bodyPr>
            <a:spAutoFit/>
          </a:bodyPr>
          <a:lstStyle/>
          <a:p>
            <a:pPr>
              <a:spcBef>
                <a:spcPct val="50000"/>
              </a:spcBef>
            </a:pPr>
            <a:r>
              <a:rPr lang="en-US" sz="1600" b="1"/>
              <a:t>Simplest of organometallic compounds where M-C </a:t>
            </a:r>
            <a:r>
              <a:rPr lang="en-US" sz="1600" b="1">
                <a:sym typeface="Symbol" pitchFamily="18" charset="2"/>
              </a:rPr>
              <a:t> bonding is well understood. </a:t>
            </a:r>
            <a:r>
              <a:rPr lang="en-US" sz="1600" b="1"/>
              <a:t> CO is one of the strongest  </a:t>
            </a:r>
            <a:r>
              <a:rPr lang="en-US" sz="1600" b="1">
                <a:sym typeface="Symbol" pitchFamily="18" charset="2"/>
              </a:rPr>
              <a:t> acceptor</a:t>
            </a:r>
            <a:r>
              <a:rPr lang="en-US" sz="1600" b="1"/>
              <a:t> ligands.  Back bonding       (</a:t>
            </a:r>
            <a:r>
              <a:rPr lang="en-US" sz="1600" b="1">
                <a:sym typeface="Symbol" pitchFamily="18" charset="2"/>
              </a:rPr>
              <a:t> bonding) and variation in electronic properties of CO can be monitored very efficiently by </a:t>
            </a:r>
            <a:r>
              <a:rPr lang="en-US" sz="1600" b="1">
                <a:solidFill>
                  <a:srgbClr val="6600CC"/>
                </a:solidFill>
                <a:sym typeface="Symbol" pitchFamily="18" charset="2"/>
              </a:rPr>
              <a:t>Infrared spectroscopy</a:t>
            </a:r>
          </a:p>
        </p:txBody>
      </p:sp>
      <p:sp>
        <p:nvSpPr>
          <p:cNvPr id="19471" name="Text Box 7"/>
          <p:cNvSpPr txBox="1">
            <a:spLocks noChangeArrowheads="1"/>
          </p:cNvSpPr>
          <p:nvPr/>
        </p:nvSpPr>
        <p:spPr bwMode="auto">
          <a:xfrm>
            <a:off x="2438400" y="2438400"/>
            <a:ext cx="7162800" cy="336550"/>
          </a:xfrm>
          <a:prstGeom prst="rect">
            <a:avLst/>
          </a:prstGeom>
          <a:noFill/>
          <a:ln w="9525">
            <a:noFill/>
            <a:miter lim="800000"/>
            <a:headEnd/>
            <a:tailEnd/>
          </a:ln>
        </p:spPr>
        <p:txBody>
          <a:bodyPr>
            <a:spAutoFit/>
          </a:bodyPr>
          <a:lstStyle/>
          <a:p>
            <a:pPr>
              <a:spcBef>
                <a:spcPct val="50000"/>
              </a:spcBef>
            </a:pPr>
            <a:r>
              <a:rPr lang="en-US" sz="1600" b="1"/>
              <a:t>A range of metal carbonyls are used as </a:t>
            </a:r>
            <a:r>
              <a:rPr lang="en-US" sz="1600" b="1">
                <a:solidFill>
                  <a:srgbClr val="6600CC"/>
                </a:solidFill>
              </a:rPr>
              <a:t>catalysts in Chemical Industry</a:t>
            </a:r>
          </a:p>
        </p:txBody>
      </p:sp>
      <p:sp>
        <p:nvSpPr>
          <p:cNvPr id="19472" name="Text Box 9"/>
          <p:cNvSpPr txBox="1">
            <a:spLocks noChangeArrowheads="1"/>
          </p:cNvSpPr>
          <p:nvPr/>
        </p:nvSpPr>
        <p:spPr bwMode="auto">
          <a:xfrm>
            <a:off x="2362200" y="2895601"/>
            <a:ext cx="2667000" cy="614363"/>
          </a:xfrm>
          <a:prstGeom prst="rect">
            <a:avLst/>
          </a:prstGeom>
          <a:solidFill>
            <a:srgbClr val="00FFFF">
              <a:alpha val="32941"/>
            </a:srgbClr>
          </a:solidFill>
          <a:ln w="9525">
            <a:noFill/>
            <a:miter lim="800000"/>
            <a:headEnd/>
            <a:tailEnd/>
          </a:ln>
        </p:spPr>
        <p:txBody>
          <a:bodyPr>
            <a:spAutoFit/>
          </a:bodyPr>
          <a:lstStyle/>
          <a:p>
            <a:pPr algn="ctr">
              <a:lnSpc>
                <a:spcPct val="70000"/>
              </a:lnSpc>
              <a:spcBef>
                <a:spcPct val="50000"/>
              </a:spcBef>
            </a:pPr>
            <a:r>
              <a:rPr lang="en-US" b="1"/>
              <a:t>Hydroformylation</a:t>
            </a:r>
          </a:p>
          <a:p>
            <a:pPr algn="ctr">
              <a:lnSpc>
                <a:spcPct val="70000"/>
              </a:lnSpc>
              <a:spcBef>
                <a:spcPct val="50000"/>
              </a:spcBef>
            </a:pPr>
            <a:r>
              <a:rPr lang="en-US" b="1"/>
              <a:t>Alkene to Aldehyde</a:t>
            </a:r>
          </a:p>
        </p:txBody>
      </p:sp>
      <p:sp>
        <p:nvSpPr>
          <p:cNvPr id="19473" name="Text Box 10"/>
          <p:cNvSpPr txBox="1">
            <a:spLocks noChangeArrowheads="1"/>
          </p:cNvSpPr>
          <p:nvPr/>
        </p:nvSpPr>
        <p:spPr bwMode="auto">
          <a:xfrm>
            <a:off x="6858000" y="2819400"/>
            <a:ext cx="3048000" cy="641350"/>
          </a:xfrm>
          <a:prstGeom prst="rect">
            <a:avLst/>
          </a:prstGeom>
          <a:solidFill>
            <a:srgbClr val="00FFFF">
              <a:alpha val="21960"/>
            </a:srgbClr>
          </a:solidFill>
          <a:ln w="9525">
            <a:noFill/>
            <a:miter lim="800000"/>
            <a:headEnd/>
            <a:tailEnd/>
          </a:ln>
        </p:spPr>
        <p:txBody>
          <a:bodyPr>
            <a:spAutoFit/>
          </a:bodyPr>
          <a:lstStyle/>
          <a:p>
            <a:pPr>
              <a:spcBef>
                <a:spcPct val="50000"/>
              </a:spcBef>
            </a:pPr>
            <a:r>
              <a:rPr lang="en-US" b="1"/>
              <a:t>Methanol to Acetic acid Process</a:t>
            </a:r>
          </a:p>
        </p:txBody>
      </p:sp>
      <p:graphicFrame>
        <p:nvGraphicFramePr>
          <p:cNvPr id="19467" name="Object 11"/>
          <p:cNvGraphicFramePr>
            <a:graphicFrameLocks noChangeAspect="1"/>
          </p:cNvGraphicFramePr>
          <p:nvPr/>
        </p:nvGraphicFramePr>
        <p:xfrm>
          <a:off x="5943600" y="4038600"/>
          <a:ext cx="4191000" cy="1790700"/>
        </p:xfrm>
        <a:graphic>
          <a:graphicData uri="http://schemas.openxmlformats.org/presentationml/2006/ole">
            <mc:AlternateContent xmlns:mc="http://schemas.openxmlformats.org/markup-compatibility/2006">
              <mc:Choice xmlns:v="urn:schemas-microsoft-com:vml" Requires="v">
                <p:oleObj spid="_x0000_s12294" name="CS ChemDraw Drawing" r:id="rId3" imgW="2669400" imgH="1141200" progId="ChemDraw.Document.6.0">
                  <p:embed/>
                </p:oleObj>
              </mc:Choice>
              <mc:Fallback>
                <p:oleObj name="CS ChemDraw Drawing" r:id="rId3" imgW="2669400" imgH="11412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038600"/>
                        <a:ext cx="4191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8" name="Object 12"/>
          <p:cNvGraphicFramePr>
            <a:graphicFrameLocks noChangeAspect="1"/>
          </p:cNvGraphicFramePr>
          <p:nvPr/>
        </p:nvGraphicFramePr>
        <p:xfrm>
          <a:off x="2743201" y="3657600"/>
          <a:ext cx="1933575" cy="2514600"/>
        </p:xfrm>
        <a:graphic>
          <a:graphicData uri="http://schemas.openxmlformats.org/presentationml/2006/ole">
            <mc:AlternateContent xmlns:mc="http://schemas.openxmlformats.org/markup-compatibility/2006">
              <mc:Choice xmlns:v="urn:schemas-microsoft-com:vml" Requires="v">
                <p:oleObj spid="_x0000_s12295" name="CS ChemDraw Drawing" r:id="rId5" imgW="1318320" imgH="1888560" progId="ChemDraw.Document.6.0">
                  <p:embed/>
                </p:oleObj>
              </mc:Choice>
              <mc:Fallback>
                <p:oleObj name="CS ChemDraw Drawing" r:id="rId5" imgW="1318320" imgH="188856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1" y="3657600"/>
                        <a:ext cx="19335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03672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4"/>
          <p:cNvGraphicFramePr>
            <a:graphicFrameLocks noChangeAspect="1"/>
          </p:cNvGraphicFramePr>
          <p:nvPr/>
        </p:nvGraphicFramePr>
        <p:xfrm>
          <a:off x="6553200" y="533400"/>
          <a:ext cx="3729038" cy="5907088"/>
        </p:xfrm>
        <a:graphic>
          <a:graphicData uri="http://schemas.openxmlformats.org/presentationml/2006/ole">
            <mc:AlternateContent xmlns:mc="http://schemas.openxmlformats.org/markup-compatibility/2006">
              <mc:Choice xmlns:v="urn:schemas-microsoft-com:vml" Requires="v">
                <p:oleObj spid="_x0000_s13316" name="CS ChemDraw Drawing" r:id="rId3" imgW="4293360" imgH="6793200" progId="ChemDraw.Document.6.0">
                  <p:embed/>
                </p:oleObj>
              </mc:Choice>
              <mc:Fallback>
                <p:oleObj name="CS ChemDraw Drawing" r:id="rId3" imgW="4293360" imgH="67932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33400"/>
                        <a:ext cx="3729038" cy="5907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5"/>
          <p:cNvSpPr txBox="1">
            <a:spLocks noChangeArrowheads="1"/>
          </p:cNvSpPr>
          <p:nvPr/>
        </p:nvSpPr>
        <p:spPr bwMode="auto">
          <a:xfrm>
            <a:off x="1981200" y="2362200"/>
            <a:ext cx="4114800" cy="3416320"/>
          </a:xfrm>
          <a:prstGeom prst="rect">
            <a:avLst/>
          </a:prstGeom>
          <a:noFill/>
          <a:ln w="9525">
            <a:noFill/>
            <a:miter lim="800000"/>
            <a:headEnd/>
            <a:tailEnd/>
          </a:ln>
        </p:spPr>
        <p:txBody>
          <a:bodyPr>
            <a:spAutoFit/>
          </a:bodyPr>
          <a:lstStyle/>
          <a:p>
            <a:pPr algn="just">
              <a:spcBef>
                <a:spcPct val="50000"/>
              </a:spcBef>
            </a:pPr>
            <a:r>
              <a:rPr lang="en-US" b="1"/>
              <a:t>The highest occupied molecular orbital (</a:t>
            </a:r>
            <a:r>
              <a:rPr lang="en-US" b="1">
                <a:solidFill>
                  <a:srgbClr val="A50021"/>
                </a:solidFill>
              </a:rPr>
              <a:t>HOMO</a:t>
            </a:r>
            <a:r>
              <a:rPr lang="en-US" b="1"/>
              <a:t>) of CO is weakly antibonding (compared with the O atomic orbitals) and is an MO which is carbon based. Secondly, the </a:t>
            </a:r>
            <a:r>
              <a:rPr lang="en-US" b="1">
                <a:sym typeface="Symbol" pitchFamily="18" charset="2"/>
              </a:rPr>
              <a:t></a:t>
            </a:r>
            <a:r>
              <a:rPr lang="en-US" b="1"/>
              <a:t>* antibonding orbital which is the lowest unoccupied molecular orbital (</a:t>
            </a:r>
            <a:r>
              <a:rPr lang="en-US" b="1">
                <a:solidFill>
                  <a:srgbClr val="A50021"/>
                </a:solidFill>
              </a:rPr>
              <a:t>LUMO</a:t>
            </a:r>
            <a:r>
              <a:rPr lang="en-US" b="1"/>
              <a:t>) is also of comparatively lower energy which makes it possible to interact with metal </a:t>
            </a:r>
            <a:r>
              <a:rPr lang="en-US" b="1" i="1"/>
              <a:t>t</a:t>
            </a:r>
            <a:r>
              <a:rPr lang="en-US" b="1" i="1" baseline="-25000"/>
              <a:t>2g</a:t>
            </a:r>
            <a:r>
              <a:rPr lang="en-US" b="1"/>
              <a:t> orbitals for </a:t>
            </a:r>
            <a:r>
              <a:rPr lang="en-US" b="1">
                <a:sym typeface="Symbol" pitchFamily="18" charset="2"/>
              </a:rPr>
              <a:t></a:t>
            </a:r>
            <a:r>
              <a:rPr lang="en-US" b="1"/>
              <a:t> bonding. There exists a strong back bonding of metal electrons to the  </a:t>
            </a:r>
            <a:r>
              <a:rPr lang="en-US" b="1">
                <a:sym typeface="Symbol" pitchFamily="18" charset="2"/>
              </a:rPr>
              <a:t></a:t>
            </a:r>
            <a:r>
              <a:rPr lang="en-US" b="1"/>
              <a:t> * antibonding orbitals of CO </a:t>
            </a:r>
          </a:p>
        </p:txBody>
      </p:sp>
      <p:sp>
        <p:nvSpPr>
          <p:cNvPr id="3078" name="Text Box 6"/>
          <p:cNvSpPr txBox="1">
            <a:spLocks noChangeArrowheads="1"/>
          </p:cNvSpPr>
          <p:nvPr/>
        </p:nvSpPr>
        <p:spPr bwMode="auto">
          <a:xfrm>
            <a:off x="3124200" y="533401"/>
            <a:ext cx="4038600" cy="366713"/>
          </a:xfrm>
          <a:prstGeom prst="rect">
            <a:avLst/>
          </a:prstGeom>
          <a:solidFill>
            <a:srgbClr val="00FF00"/>
          </a:solidFill>
          <a:ln w="9525">
            <a:noFill/>
            <a:miter lim="800000"/>
            <a:headEnd/>
            <a:tailEnd/>
          </a:ln>
        </p:spPr>
        <p:txBody>
          <a:bodyPr>
            <a:spAutoFit/>
          </a:bodyPr>
          <a:lstStyle/>
          <a:p>
            <a:pPr algn="ctr">
              <a:spcBef>
                <a:spcPct val="50000"/>
              </a:spcBef>
            </a:pPr>
            <a:r>
              <a:rPr lang="en-US" b="1"/>
              <a:t>Molecular Orbital diagram of CO</a:t>
            </a:r>
          </a:p>
        </p:txBody>
      </p:sp>
      <p:sp>
        <p:nvSpPr>
          <p:cNvPr id="3079" name="Text Box 7"/>
          <p:cNvSpPr txBox="1">
            <a:spLocks noChangeArrowheads="1"/>
          </p:cNvSpPr>
          <p:nvPr/>
        </p:nvSpPr>
        <p:spPr bwMode="auto">
          <a:xfrm>
            <a:off x="2057400" y="1066801"/>
            <a:ext cx="4495800" cy="1190625"/>
          </a:xfrm>
          <a:prstGeom prst="rect">
            <a:avLst/>
          </a:prstGeom>
          <a:noFill/>
          <a:ln w="9525">
            <a:noFill/>
            <a:miter lim="800000"/>
            <a:headEnd/>
            <a:tailEnd/>
          </a:ln>
        </p:spPr>
        <p:txBody>
          <a:bodyPr>
            <a:spAutoFit/>
          </a:bodyPr>
          <a:lstStyle/>
          <a:p>
            <a:pPr>
              <a:spcBef>
                <a:spcPct val="50000"/>
              </a:spcBef>
            </a:pPr>
            <a:r>
              <a:rPr lang="en-US" b="1" i="1">
                <a:solidFill>
                  <a:srgbClr val="6600CC"/>
                </a:solidFill>
              </a:rPr>
              <a:t>Why does  CO bind a metal through its less electronegative carbon atom  than its more electronegative oxygen ? What makes it a good </a:t>
            </a:r>
            <a:r>
              <a:rPr lang="en-US" b="1" i="1">
                <a:solidFill>
                  <a:srgbClr val="6600CC"/>
                </a:solidFill>
                <a:sym typeface="Symbol" pitchFamily="18" charset="2"/>
              </a:rPr>
              <a:t> acceptor ?</a:t>
            </a:r>
          </a:p>
        </p:txBody>
      </p:sp>
    </p:spTree>
    <p:extLst>
      <p:ext uri="{BB962C8B-B14F-4D97-AF65-F5344CB8AC3E}">
        <p14:creationId xmlns:p14="http://schemas.microsoft.com/office/powerpoint/2010/main" val="3578073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0" name="Object 4"/>
          <p:cNvGraphicFramePr>
            <a:graphicFrameLocks noChangeAspect="1"/>
          </p:cNvGraphicFramePr>
          <p:nvPr/>
        </p:nvGraphicFramePr>
        <p:xfrm>
          <a:off x="1981200" y="685800"/>
          <a:ext cx="8229600" cy="3911600"/>
        </p:xfrm>
        <a:graphic>
          <a:graphicData uri="http://schemas.openxmlformats.org/presentationml/2006/ole">
            <mc:AlternateContent xmlns:mc="http://schemas.openxmlformats.org/markup-compatibility/2006">
              <mc:Choice xmlns:v="urn:schemas-microsoft-com:vml" Requires="v">
                <p:oleObj spid="_x0000_s14340" name="CS ChemDraw Drawing" r:id="rId3" imgW="3720600" imgH="1767960" progId="ChemDraw.Document.6.0">
                  <p:embed/>
                </p:oleObj>
              </mc:Choice>
              <mc:Fallback>
                <p:oleObj name="CS ChemDraw Drawing" r:id="rId3" imgW="3720600" imgH="176796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685800"/>
                        <a:ext cx="8229600"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5"/>
          <p:cNvSpPr txBox="1">
            <a:spLocks noChangeArrowheads="1"/>
          </p:cNvSpPr>
          <p:nvPr/>
        </p:nvSpPr>
        <p:spPr bwMode="auto">
          <a:xfrm>
            <a:off x="2209800" y="5410200"/>
            <a:ext cx="7924800" cy="641350"/>
          </a:xfrm>
          <a:prstGeom prst="rect">
            <a:avLst/>
          </a:prstGeom>
          <a:noFill/>
          <a:ln w="9525">
            <a:noFill/>
            <a:miter lim="800000"/>
            <a:headEnd/>
            <a:tailEnd/>
          </a:ln>
        </p:spPr>
        <p:txBody>
          <a:bodyPr>
            <a:spAutoFit/>
          </a:bodyPr>
          <a:lstStyle/>
          <a:p>
            <a:pPr>
              <a:spcBef>
                <a:spcPct val="50000"/>
              </a:spcBef>
            </a:pPr>
            <a:r>
              <a:rPr lang="en-US" b="1" dirty="0"/>
              <a:t>Counting the electrons helps  to predict stability of metal carbonyls. But </a:t>
            </a:r>
            <a:r>
              <a:rPr lang="en-US" b="1" dirty="0">
                <a:solidFill>
                  <a:srgbClr val="FF0000"/>
                </a:solidFill>
              </a:rPr>
              <a:t>it will not tell you whether a CO is bridging or terminal </a:t>
            </a:r>
          </a:p>
        </p:txBody>
      </p:sp>
    </p:spTree>
    <p:extLst>
      <p:ext uri="{BB962C8B-B14F-4D97-AF65-F5344CB8AC3E}">
        <p14:creationId xmlns:p14="http://schemas.microsoft.com/office/powerpoint/2010/main" val="780379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6" descr="ftir"/>
          <p:cNvPicPr>
            <a:picLocks noChangeAspect="1" noChangeArrowheads="1"/>
          </p:cNvPicPr>
          <p:nvPr/>
        </p:nvPicPr>
        <p:blipFill>
          <a:blip r:embed="rId2"/>
          <a:srcRect/>
          <a:stretch>
            <a:fillRect/>
          </a:stretch>
        </p:blipFill>
        <p:spPr bwMode="auto">
          <a:xfrm>
            <a:off x="7848600" y="4648200"/>
            <a:ext cx="2590800" cy="1943100"/>
          </a:xfrm>
          <a:prstGeom prst="rect">
            <a:avLst/>
          </a:prstGeom>
          <a:noFill/>
          <a:ln w="9525">
            <a:noFill/>
            <a:miter lim="800000"/>
            <a:headEnd/>
            <a:tailEnd/>
          </a:ln>
        </p:spPr>
      </p:pic>
      <p:sp>
        <p:nvSpPr>
          <p:cNvPr id="46082" name="Text Box 7"/>
          <p:cNvSpPr txBox="1">
            <a:spLocks noChangeArrowheads="1"/>
          </p:cNvSpPr>
          <p:nvPr/>
        </p:nvSpPr>
        <p:spPr bwMode="auto">
          <a:xfrm>
            <a:off x="1682750" y="4662488"/>
            <a:ext cx="6172200" cy="1938992"/>
          </a:xfrm>
          <a:prstGeom prst="rect">
            <a:avLst/>
          </a:prstGeom>
          <a:noFill/>
          <a:ln w="9525">
            <a:noFill/>
            <a:miter lim="800000"/>
            <a:headEnd/>
            <a:tailEnd/>
          </a:ln>
        </p:spPr>
        <p:txBody>
          <a:bodyPr>
            <a:spAutoFit/>
          </a:bodyPr>
          <a:lstStyle/>
          <a:p>
            <a:pPr algn="just"/>
            <a:r>
              <a:rPr lang="en-US" sz="1200"/>
              <a:t>Infrared (IR) spectroscopy is one of the most common spectroscopic techniques used by organic and inorganic chemists. Simply, it is the absorption measurement of different IR frequencies by a compound positioned in the path of an IR beam. The main goal of IR spectroscopic analysis is to determine the chemical functional groups in the sample. Functional groups are identified based on vibrational modes of the groups such a stretching, bending etc</a:t>
            </a:r>
            <a:r>
              <a:rPr lang="en-US" sz="1200">
                <a:sym typeface="Symbol" pitchFamily="18" charset="2"/>
              </a:rPr>
              <a:t>.</a:t>
            </a:r>
            <a:r>
              <a:rPr lang="en-US" sz="1200"/>
              <a:t>  Different vibrational modes absorb characteristic frequencies of IR radiation. An infrared spectrophotometer is an instrument that passes infrared light through a molecule and produces a spectrum that contains a plot of the amount of light transmitted on the vertical axis against the wavelength of infrared radiation on the horizontal axis. Absorption of radiation lowers the percentage transmittance value. </a:t>
            </a:r>
          </a:p>
        </p:txBody>
      </p:sp>
      <p:pic>
        <p:nvPicPr>
          <p:cNvPr id="46083" name="Picture 10" descr="butanone"/>
          <p:cNvPicPr>
            <a:picLocks noChangeAspect="1" noChangeArrowheads="1"/>
          </p:cNvPicPr>
          <p:nvPr/>
        </p:nvPicPr>
        <p:blipFill>
          <a:blip r:embed="rId3"/>
          <a:srcRect/>
          <a:stretch>
            <a:fillRect/>
          </a:stretch>
        </p:blipFill>
        <p:spPr bwMode="auto">
          <a:xfrm>
            <a:off x="2895600" y="1066800"/>
            <a:ext cx="6858000" cy="3429000"/>
          </a:xfrm>
          <a:prstGeom prst="rect">
            <a:avLst/>
          </a:prstGeom>
          <a:noFill/>
          <a:ln w="9525">
            <a:noFill/>
            <a:miter lim="800000"/>
            <a:headEnd/>
            <a:tailEnd/>
          </a:ln>
        </p:spPr>
      </p:pic>
      <p:sp>
        <p:nvSpPr>
          <p:cNvPr id="46084" name="Text Box 11"/>
          <p:cNvSpPr txBox="1">
            <a:spLocks noChangeArrowheads="1"/>
          </p:cNvSpPr>
          <p:nvPr/>
        </p:nvSpPr>
        <p:spPr bwMode="auto">
          <a:xfrm>
            <a:off x="3124200" y="381001"/>
            <a:ext cx="7086600" cy="366713"/>
          </a:xfrm>
          <a:prstGeom prst="rect">
            <a:avLst/>
          </a:prstGeom>
          <a:noFill/>
          <a:ln w="9525">
            <a:noFill/>
            <a:miter lim="800000"/>
            <a:headEnd/>
            <a:tailEnd/>
          </a:ln>
        </p:spPr>
        <p:txBody>
          <a:bodyPr>
            <a:spAutoFit/>
          </a:bodyPr>
          <a:lstStyle/>
          <a:p>
            <a:pPr>
              <a:spcBef>
                <a:spcPct val="50000"/>
              </a:spcBef>
            </a:pPr>
            <a:r>
              <a:rPr lang="en-US" b="1"/>
              <a:t>Infrared Spectroscopy- A spectro-analytical tool in chemistry </a:t>
            </a:r>
          </a:p>
        </p:txBody>
      </p:sp>
    </p:spTree>
    <p:extLst>
      <p:ext uri="{BB962C8B-B14F-4D97-AF65-F5344CB8AC3E}">
        <p14:creationId xmlns:p14="http://schemas.microsoft.com/office/powerpoint/2010/main" val="21657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Text Box 4"/>
          <p:cNvSpPr txBox="1">
            <a:spLocks noChangeArrowheads="1"/>
          </p:cNvSpPr>
          <p:nvPr/>
        </p:nvSpPr>
        <p:spPr bwMode="auto">
          <a:xfrm>
            <a:off x="3124200" y="381001"/>
            <a:ext cx="6248400" cy="366713"/>
          </a:xfrm>
          <a:prstGeom prst="rect">
            <a:avLst/>
          </a:prstGeom>
          <a:solidFill>
            <a:srgbClr val="00FF00"/>
          </a:solidFill>
          <a:ln w="9525">
            <a:noFill/>
            <a:miter lim="800000"/>
            <a:headEnd/>
            <a:tailEnd/>
          </a:ln>
        </p:spPr>
        <p:txBody>
          <a:bodyPr>
            <a:spAutoFit/>
          </a:bodyPr>
          <a:lstStyle/>
          <a:p>
            <a:pPr algn="ctr">
              <a:spcBef>
                <a:spcPct val="50000"/>
              </a:spcBef>
            </a:pPr>
            <a:r>
              <a:rPr lang="en-US" b="1"/>
              <a:t>Infrared Spectroscopy- Spectra of Metal Carbonyls  </a:t>
            </a:r>
          </a:p>
        </p:txBody>
      </p:sp>
      <p:pic>
        <p:nvPicPr>
          <p:cNvPr id="16398" name="Picture 6"/>
          <p:cNvPicPr>
            <a:picLocks noChangeAspect="1" noChangeArrowheads="1"/>
          </p:cNvPicPr>
          <p:nvPr/>
        </p:nvPicPr>
        <p:blipFill>
          <a:blip r:embed="rId3"/>
          <a:srcRect/>
          <a:stretch>
            <a:fillRect/>
          </a:stretch>
        </p:blipFill>
        <p:spPr bwMode="auto">
          <a:xfrm>
            <a:off x="2819400" y="990601"/>
            <a:ext cx="6096000" cy="2570163"/>
          </a:xfrm>
          <a:prstGeom prst="rect">
            <a:avLst/>
          </a:prstGeom>
          <a:noFill/>
          <a:ln w="9525">
            <a:noFill/>
            <a:miter lim="800000"/>
            <a:headEnd/>
            <a:tailEnd/>
          </a:ln>
        </p:spPr>
      </p:pic>
      <p:pic>
        <p:nvPicPr>
          <p:cNvPr id="16399" name="Picture 7"/>
          <p:cNvPicPr>
            <a:picLocks noChangeAspect="1" noChangeArrowheads="1"/>
          </p:cNvPicPr>
          <p:nvPr/>
        </p:nvPicPr>
        <p:blipFill>
          <a:blip r:embed="rId4"/>
          <a:srcRect/>
          <a:stretch>
            <a:fillRect/>
          </a:stretch>
        </p:blipFill>
        <p:spPr bwMode="auto">
          <a:xfrm>
            <a:off x="2895600" y="4052888"/>
            <a:ext cx="5562600" cy="2805113"/>
          </a:xfrm>
          <a:prstGeom prst="rect">
            <a:avLst/>
          </a:prstGeom>
          <a:noFill/>
          <a:ln w="9525">
            <a:noFill/>
            <a:miter lim="800000"/>
            <a:headEnd/>
            <a:tailEnd/>
          </a:ln>
        </p:spPr>
      </p:pic>
      <p:graphicFrame>
        <p:nvGraphicFramePr>
          <p:cNvPr id="16394" name="Object 10"/>
          <p:cNvGraphicFramePr>
            <a:graphicFrameLocks noChangeAspect="1"/>
          </p:cNvGraphicFramePr>
          <p:nvPr/>
        </p:nvGraphicFramePr>
        <p:xfrm>
          <a:off x="3886200" y="1905000"/>
          <a:ext cx="1606550" cy="857250"/>
        </p:xfrm>
        <a:graphic>
          <a:graphicData uri="http://schemas.openxmlformats.org/presentationml/2006/ole">
            <mc:AlternateContent xmlns:mc="http://schemas.openxmlformats.org/markup-compatibility/2006">
              <mc:Choice xmlns:v="urn:schemas-microsoft-com:vml" Requires="v">
                <p:oleObj spid="_x0000_s15366" name="CS ChemDraw Drawing" r:id="rId5" imgW="1606680" imgH="857880" progId="ChemDraw.Document.6.0">
                  <p:embed/>
                </p:oleObj>
              </mc:Choice>
              <mc:Fallback>
                <p:oleObj name="CS ChemDraw Drawing" r:id="rId5" imgW="1606680" imgH="85788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905000"/>
                        <a:ext cx="1606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6" name="Object 12"/>
          <p:cNvGraphicFramePr>
            <a:graphicFrameLocks noChangeAspect="1"/>
          </p:cNvGraphicFramePr>
          <p:nvPr/>
        </p:nvGraphicFramePr>
        <p:xfrm>
          <a:off x="3886200" y="4572001"/>
          <a:ext cx="1817688" cy="917575"/>
        </p:xfrm>
        <a:graphic>
          <a:graphicData uri="http://schemas.openxmlformats.org/presentationml/2006/ole">
            <mc:AlternateContent xmlns:mc="http://schemas.openxmlformats.org/markup-compatibility/2006">
              <mc:Choice xmlns:v="urn:schemas-microsoft-com:vml" Requires="v">
                <p:oleObj spid="_x0000_s15367" name="CS ChemDraw Drawing" r:id="rId7" imgW="1818000" imgH="917640" progId="ChemDraw.Document.6.0">
                  <p:embed/>
                </p:oleObj>
              </mc:Choice>
              <mc:Fallback>
                <p:oleObj name="CS ChemDraw Drawing" r:id="rId7" imgW="1818000" imgH="91764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572001"/>
                        <a:ext cx="1817688"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9220200" y="2438400"/>
            <a:ext cx="1447800" cy="1938992"/>
          </a:xfrm>
          <a:prstGeom prst="rect">
            <a:avLst/>
          </a:prstGeom>
          <a:noFill/>
        </p:spPr>
        <p:txBody>
          <a:bodyPr wrap="square" rtlCol="0">
            <a:spAutoFit/>
          </a:bodyPr>
          <a:lstStyle/>
          <a:p>
            <a:r>
              <a:rPr lang="en-US" sz="1200" dirty="0"/>
              <a:t>The range in which the band appears decides bridging or terminal .</a:t>
            </a:r>
          </a:p>
          <a:p>
            <a:endParaRPr lang="en-US" sz="1200" dirty="0"/>
          </a:p>
          <a:p>
            <a:r>
              <a:rPr lang="en-US" sz="1200" dirty="0"/>
              <a:t>The number of bands is only related to the symmetry of the molecule</a:t>
            </a:r>
          </a:p>
        </p:txBody>
      </p:sp>
      <p:sp>
        <p:nvSpPr>
          <p:cNvPr id="9" name="Rectangular Callout 8"/>
          <p:cNvSpPr/>
          <p:nvPr/>
        </p:nvSpPr>
        <p:spPr bwMode="auto">
          <a:xfrm>
            <a:off x="7010400" y="4495800"/>
            <a:ext cx="838200" cy="228600"/>
          </a:xfrm>
          <a:prstGeom prst="wedgeRectCallout">
            <a:avLst>
              <a:gd name="adj1" fmla="val -105681"/>
              <a:gd name="adj2" fmla="val 29280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400" dirty="0"/>
              <a:t>bridging</a:t>
            </a:r>
            <a:endParaRPr lang="en-US" sz="1400" baseline="30000" dirty="0">
              <a:latin typeface="Arial" charset="0"/>
            </a:endParaRPr>
          </a:p>
        </p:txBody>
      </p:sp>
      <p:sp>
        <p:nvSpPr>
          <p:cNvPr id="10" name="Rectangular Callout 9"/>
          <p:cNvSpPr/>
          <p:nvPr/>
        </p:nvSpPr>
        <p:spPr bwMode="auto">
          <a:xfrm>
            <a:off x="4800600" y="5638800"/>
            <a:ext cx="838200" cy="152400"/>
          </a:xfrm>
          <a:prstGeom prst="wedgeRectCallout">
            <a:avLst>
              <a:gd name="adj1" fmla="val 103685"/>
              <a:gd name="adj2" fmla="val -28901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baseline="30000" dirty="0">
                <a:latin typeface="Arial" charset="0"/>
              </a:rPr>
              <a:t>terminal</a:t>
            </a:r>
          </a:p>
        </p:txBody>
      </p:sp>
      <p:sp>
        <p:nvSpPr>
          <p:cNvPr id="11" name="Rectangular Callout 10"/>
          <p:cNvSpPr/>
          <p:nvPr/>
        </p:nvSpPr>
        <p:spPr bwMode="auto">
          <a:xfrm>
            <a:off x="5029200" y="2971800"/>
            <a:ext cx="838200" cy="152400"/>
          </a:xfrm>
          <a:prstGeom prst="wedgeRectCallout">
            <a:avLst>
              <a:gd name="adj1" fmla="val 103685"/>
              <a:gd name="adj2" fmla="val -28901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baseline="30000" dirty="0">
                <a:latin typeface="Arial" charset="0"/>
              </a:rPr>
              <a:t>terminal</a:t>
            </a:r>
          </a:p>
        </p:txBody>
      </p:sp>
    </p:spTree>
    <p:extLst>
      <p:ext uri="{BB962C8B-B14F-4D97-AF65-F5344CB8AC3E}">
        <p14:creationId xmlns:p14="http://schemas.microsoft.com/office/powerpoint/2010/main" val="32014080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5"/>
          <p:cNvSpPr>
            <a:spLocks noChangeArrowheads="1"/>
          </p:cNvSpPr>
          <p:nvPr/>
        </p:nvSpPr>
        <p:spPr bwMode="auto">
          <a:xfrm>
            <a:off x="1524001" y="1267897"/>
            <a:ext cx="184731" cy="369332"/>
          </a:xfrm>
          <a:prstGeom prst="rect">
            <a:avLst/>
          </a:prstGeom>
          <a:noFill/>
          <a:ln w="9525">
            <a:noFill/>
            <a:miter lim="800000"/>
            <a:headEnd/>
            <a:tailEnd/>
          </a:ln>
        </p:spPr>
        <p:txBody>
          <a:bodyPr wrap="none" anchor="ctr">
            <a:spAutoFit/>
          </a:bodyPr>
          <a:lstStyle/>
          <a:p>
            <a:endParaRPr lang="en-IN"/>
          </a:p>
        </p:txBody>
      </p:sp>
      <p:graphicFrame>
        <p:nvGraphicFramePr>
          <p:cNvPr id="7175" name="Object 7"/>
          <p:cNvGraphicFramePr>
            <a:graphicFrameLocks noChangeAspect="1"/>
          </p:cNvGraphicFramePr>
          <p:nvPr/>
        </p:nvGraphicFramePr>
        <p:xfrm>
          <a:off x="2057400" y="1143000"/>
          <a:ext cx="7759700" cy="2654300"/>
        </p:xfrm>
        <a:graphic>
          <a:graphicData uri="http://schemas.openxmlformats.org/presentationml/2006/ole">
            <mc:AlternateContent xmlns:mc="http://schemas.openxmlformats.org/markup-compatibility/2006">
              <mc:Choice xmlns:v="urn:schemas-microsoft-com:vml" Requires="v">
                <p:oleObj spid="_x0000_s16394" name="CS ChemDraw Drawing" r:id="rId3" imgW="4974480" imgH="1515600" progId="ChemDraw.Document.6.0">
                  <p:embed/>
                </p:oleObj>
              </mc:Choice>
              <mc:Fallback>
                <p:oleObj name="CS ChemDraw Drawing" r:id="rId3" imgW="4974480" imgH="15156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77597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2438400" y="4495800"/>
          <a:ext cx="1600200" cy="1276350"/>
        </p:xfrm>
        <a:graphic>
          <a:graphicData uri="http://schemas.openxmlformats.org/presentationml/2006/ole">
            <mc:AlternateContent xmlns:mc="http://schemas.openxmlformats.org/markup-compatibility/2006">
              <mc:Choice xmlns:v="urn:schemas-microsoft-com:vml" Requires="v">
                <p:oleObj spid="_x0000_s16395" name="CS ChemDraw Drawing" r:id="rId5" imgW="1045080" imgH="831240" progId="ChemDraw.Document.6.0">
                  <p:embed/>
                </p:oleObj>
              </mc:Choice>
              <mc:Fallback>
                <p:oleObj name="CS ChemDraw Drawing" r:id="rId5" imgW="1045080" imgH="83124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495800"/>
                        <a:ext cx="16002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4879975" y="4421188"/>
          <a:ext cx="2432050" cy="1243012"/>
        </p:xfrm>
        <a:graphic>
          <a:graphicData uri="http://schemas.openxmlformats.org/presentationml/2006/ole">
            <mc:AlternateContent xmlns:mc="http://schemas.openxmlformats.org/markup-compatibility/2006">
              <mc:Choice xmlns:v="urn:schemas-microsoft-com:vml" Requires="v">
                <p:oleObj spid="_x0000_s16396" name="CS ChemDraw Drawing" r:id="rId7" imgW="1895424" imgH="965633" progId="ChemDraw.Document.6.0">
                  <p:embed/>
                </p:oleObj>
              </mc:Choice>
              <mc:Fallback>
                <p:oleObj name="CS ChemDraw Drawing" r:id="rId7" imgW="1895424" imgH="965633"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9975" y="4421188"/>
                        <a:ext cx="243205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nvGraphicFramePr>
        <p:xfrm>
          <a:off x="8077200" y="4038600"/>
          <a:ext cx="2057400" cy="1936750"/>
        </p:xfrm>
        <a:graphic>
          <a:graphicData uri="http://schemas.openxmlformats.org/presentationml/2006/ole">
            <mc:AlternateContent xmlns:mc="http://schemas.openxmlformats.org/markup-compatibility/2006">
              <mc:Choice xmlns:v="urn:schemas-microsoft-com:vml" Requires="v">
                <p:oleObj spid="_x0000_s16397" name="CS ChemDraw Drawing" r:id="rId9" imgW="1434600" imgH="1350720" progId="ChemDraw.Document.6.0">
                  <p:embed/>
                </p:oleObj>
              </mc:Choice>
              <mc:Fallback>
                <p:oleObj name="CS ChemDraw Drawing" r:id="rId9" imgW="1434600" imgH="1350720"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4038600"/>
                        <a:ext cx="2057400"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11"/>
          <p:cNvSpPr txBox="1">
            <a:spLocks noChangeArrowheads="1"/>
          </p:cNvSpPr>
          <p:nvPr/>
        </p:nvSpPr>
        <p:spPr bwMode="auto">
          <a:xfrm>
            <a:off x="8610600" y="6172201"/>
            <a:ext cx="1447800" cy="366713"/>
          </a:xfrm>
          <a:prstGeom prst="rect">
            <a:avLst/>
          </a:prstGeom>
          <a:noFill/>
          <a:ln w="9525">
            <a:noFill/>
            <a:miter lim="800000"/>
            <a:headEnd/>
            <a:tailEnd/>
          </a:ln>
        </p:spPr>
        <p:txBody>
          <a:bodyPr>
            <a:spAutoFit/>
          </a:bodyPr>
          <a:lstStyle/>
          <a:p>
            <a:pPr>
              <a:spcBef>
                <a:spcPct val="50000"/>
              </a:spcBef>
            </a:pPr>
            <a:r>
              <a:rPr lang="en-US" b="1">
                <a:solidFill>
                  <a:srgbClr val="A50021"/>
                </a:solidFill>
              </a:rPr>
              <a:t>1620</a:t>
            </a:r>
            <a:r>
              <a:rPr lang="en-US"/>
              <a:t> cm-1</a:t>
            </a:r>
          </a:p>
        </p:txBody>
      </p:sp>
      <p:sp>
        <p:nvSpPr>
          <p:cNvPr id="7181" name="Text Box 12"/>
          <p:cNvSpPr txBox="1">
            <a:spLocks noChangeArrowheads="1"/>
          </p:cNvSpPr>
          <p:nvPr/>
        </p:nvSpPr>
        <p:spPr bwMode="auto">
          <a:xfrm>
            <a:off x="5105400" y="6096001"/>
            <a:ext cx="1981200" cy="366713"/>
          </a:xfrm>
          <a:prstGeom prst="rect">
            <a:avLst/>
          </a:prstGeom>
          <a:noFill/>
          <a:ln w="9525">
            <a:noFill/>
            <a:miter lim="800000"/>
            <a:headEnd/>
            <a:tailEnd/>
          </a:ln>
        </p:spPr>
        <p:txBody>
          <a:bodyPr>
            <a:spAutoFit/>
          </a:bodyPr>
          <a:lstStyle/>
          <a:p>
            <a:pPr>
              <a:spcBef>
                <a:spcPct val="50000"/>
              </a:spcBef>
            </a:pPr>
            <a:r>
              <a:rPr lang="en-US"/>
              <a:t>2018, </a:t>
            </a:r>
            <a:r>
              <a:rPr lang="en-US" b="1">
                <a:solidFill>
                  <a:srgbClr val="A50021"/>
                </a:solidFill>
              </a:rPr>
              <a:t>1826</a:t>
            </a:r>
            <a:r>
              <a:rPr lang="en-US"/>
              <a:t> cm-1</a:t>
            </a:r>
          </a:p>
        </p:txBody>
      </p:sp>
      <p:sp>
        <p:nvSpPr>
          <p:cNvPr id="7182" name="Text Box 13"/>
          <p:cNvSpPr txBox="1">
            <a:spLocks noChangeArrowheads="1"/>
          </p:cNvSpPr>
          <p:nvPr/>
        </p:nvSpPr>
        <p:spPr bwMode="auto">
          <a:xfrm>
            <a:off x="2514600" y="6172201"/>
            <a:ext cx="1447800" cy="366713"/>
          </a:xfrm>
          <a:prstGeom prst="rect">
            <a:avLst/>
          </a:prstGeom>
          <a:noFill/>
          <a:ln w="9525">
            <a:noFill/>
            <a:miter lim="800000"/>
            <a:headEnd/>
            <a:tailEnd/>
          </a:ln>
        </p:spPr>
        <p:txBody>
          <a:bodyPr>
            <a:spAutoFit/>
          </a:bodyPr>
          <a:lstStyle/>
          <a:p>
            <a:pPr>
              <a:spcBef>
                <a:spcPct val="50000"/>
              </a:spcBef>
            </a:pPr>
            <a:r>
              <a:rPr lang="en-US" b="1">
                <a:solidFill>
                  <a:srgbClr val="A50021"/>
                </a:solidFill>
              </a:rPr>
              <a:t>2000</a:t>
            </a:r>
            <a:r>
              <a:rPr lang="en-US"/>
              <a:t> cm-1</a:t>
            </a:r>
          </a:p>
        </p:txBody>
      </p:sp>
      <p:sp>
        <p:nvSpPr>
          <p:cNvPr id="7183" name="Text Box 14"/>
          <p:cNvSpPr txBox="1">
            <a:spLocks noChangeArrowheads="1"/>
          </p:cNvSpPr>
          <p:nvPr/>
        </p:nvSpPr>
        <p:spPr bwMode="auto">
          <a:xfrm>
            <a:off x="3886200" y="381001"/>
            <a:ext cx="4572000" cy="366713"/>
          </a:xfrm>
          <a:prstGeom prst="rect">
            <a:avLst/>
          </a:prstGeom>
          <a:solidFill>
            <a:srgbClr val="00FF00"/>
          </a:solidFill>
          <a:ln w="9525">
            <a:noFill/>
            <a:miter lim="800000"/>
            <a:headEnd/>
            <a:tailEnd/>
          </a:ln>
        </p:spPr>
        <p:txBody>
          <a:bodyPr>
            <a:spAutoFit/>
          </a:bodyPr>
          <a:lstStyle/>
          <a:p>
            <a:pPr algn="ctr">
              <a:spcBef>
                <a:spcPct val="50000"/>
              </a:spcBef>
            </a:pPr>
            <a:r>
              <a:rPr lang="en-US" b="1"/>
              <a:t>Terminal versus bridging carbonyls</a:t>
            </a:r>
          </a:p>
        </p:txBody>
      </p:sp>
    </p:spTree>
    <p:extLst>
      <p:ext uri="{BB962C8B-B14F-4D97-AF65-F5344CB8AC3E}">
        <p14:creationId xmlns:p14="http://schemas.microsoft.com/office/powerpoint/2010/main" val="1002316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73" name="Group 153"/>
          <p:cNvGraphicFramePr>
            <a:graphicFrameLocks noGrp="1"/>
          </p:cNvGraphicFramePr>
          <p:nvPr/>
        </p:nvGraphicFramePr>
        <p:xfrm>
          <a:off x="2133600" y="838200"/>
          <a:ext cx="4876800" cy="4724400"/>
        </p:xfrm>
        <a:graphic>
          <a:graphicData uri="http://schemas.openxmlformats.org/drawingml/2006/table">
            <a:tbl>
              <a:tblPr/>
              <a:tblGrid>
                <a:gridCol w="1749425"/>
                <a:gridCol w="1527175"/>
                <a:gridCol w="1600200"/>
              </a:tblGrid>
              <a:tr h="3460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Variation in </a:t>
                      </a:r>
                      <a:r>
                        <a:rPr kumimoji="0" lang="en-US" sz="1600" b="1" i="0" u="none" strike="noStrike" cap="none" normalizeH="0" baseline="0" dirty="0" smtClean="0">
                          <a:ln>
                            <a:noFill/>
                          </a:ln>
                          <a:solidFill>
                            <a:schemeClr val="tx1"/>
                          </a:solidFill>
                          <a:effectLst/>
                          <a:latin typeface="Arial" charset="0"/>
                          <a:cs typeface="Times New Roman" pitchFamily="18" charset="0"/>
                          <a:sym typeface="Symbol" pitchFamily="18" charset="2"/>
                        </a:rPr>
                        <a:t></a:t>
                      </a:r>
                      <a:r>
                        <a:rPr kumimoji="0" lang="en-US" sz="1600" b="1" i="0" u="none" strike="noStrike" cap="none" normalizeH="0" baseline="-25000" dirty="0" smtClean="0">
                          <a:ln>
                            <a:noFill/>
                          </a:ln>
                          <a:solidFill>
                            <a:schemeClr val="tx1"/>
                          </a:solidFill>
                          <a:effectLst/>
                          <a:latin typeface="Arial" charset="0"/>
                          <a:cs typeface="Times New Roman" pitchFamily="18" charset="0"/>
                        </a:rPr>
                        <a:t>CO</a:t>
                      </a:r>
                      <a:r>
                        <a:rPr kumimoji="0" lang="en-US" sz="1600" b="1" i="0" u="none" strike="noStrike" cap="none" normalizeH="0" baseline="0" dirty="0" smtClean="0">
                          <a:ln>
                            <a:noFill/>
                          </a:ln>
                          <a:solidFill>
                            <a:schemeClr val="tx1"/>
                          </a:solidFill>
                          <a:effectLst/>
                          <a:latin typeface="Arial" charset="0"/>
                          <a:cs typeface="Times New Roman" pitchFamily="18" charset="0"/>
                        </a:rPr>
                        <a:t> (cm</a:t>
                      </a:r>
                      <a:r>
                        <a:rPr kumimoji="0" lang="en-US" sz="1600" b="1" i="0" u="none" strike="noStrike" cap="none" normalizeH="0" baseline="30000" dirty="0" smtClean="0">
                          <a:ln>
                            <a:noFill/>
                          </a:ln>
                          <a:solidFill>
                            <a:schemeClr val="tx1"/>
                          </a:solidFill>
                          <a:effectLst/>
                          <a:latin typeface="Arial" charset="0"/>
                          <a:cs typeface="Times New Roman" pitchFamily="18" charset="0"/>
                        </a:rPr>
                        <a:t>–1</a:t>
                      </a:r>
                      <a:r>
                        <a:rPr kumimoji="0" lang="en-US" sz="1600" b="1" i="0" u="none" strike="noStrike" cap="none" normalizeH="0" baseline="0" dirty="0" smtClean="0">
                          <a:ln>
                            <a:noFill/>
                          </a:ln>
                          <a:solidFill>
                            <a:schemeClr val="tx1"/>
                          </a:solidFill>
                          <a:effectLst/>
                          <a:latin typeface="Arial" charset="0"/>
                          <a:cs typeface="Times New Roman" pitchFamily="18" charset="0"/>
                        </a:rPr>
                        <a:t>)  of  the first row transition metal carbonyls</a:t>
                      </a:r>
                      <a:endParaRPr kumimoji="0" lang="en-US" sz="1600" b="0" i="0" u="none" strike="noStrike" cap="none" normalizeH="0" baseline="0" dirty="0" smtClean="0">
                        <a:ln>
                          <a:noFill/>
                        </a:ln>
                        <a:solidFill>
                          <a:schemeClr val="tx1"/>
                        </a:solidFill>
                        <a:effectLst/>
                        <a:latin typeface="Arial"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A50021"/>
                          </a:solidFill>
                          <a:effectLst/>
                          <a:latin typeface="Arial" charset="0"/>
                          <a:cs typeface="Times New Roman" pitchFamily="18" charset="0"/>
                        </a:rPr>
                        <a:t>free CO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A50021"/>
                          </a:solidFill>
                          <a:effectLst/>
                          <a:latin typeface="Arial" charset="0"/>
                          <a:cs typeface="Times New Roman" pitchFamily="18" charset="0"/>
                        </a:rPr>
                        <a:t>2143</a:t>
                      </a:r>
                      <a:endParaRPr kumimoji="0" lang="en-US" sz="1400" b="1" i="0" u="none" strike="noStrike" cap="none" normalizeH="0" baseline="0" smtClean="0">
                        <a:ln>
                          <a:noFill/>
                        </a:ln>
                        <a:solidFill>
                          <a:srgbClr val="A5002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Arial" charset="0"/>
                          <a:cs typeface="Times New Roman" pitchFamily="18" charset="0"/>
                        </a:rPr>
                        <a:t>Ni(CO)</a:t>
                      </a:r>
                      <a:r>
                        <a:rPr kumimoji="0" lang="en-US" sz="1400" b="1" i="0" u="none" strike="noStrike" cap="none" normalizeH="0" baseline="-25000" dirty="0" smtClean="0">
                          <a:ln>
                            <a:noFill/>
                          </a:ln>
                          <a:solidFill>
                            <a:srgbClr val="00B050"/>
                          </a:solidFill>
                          <a:effectLst/>
                          <a:latin typeface="Arial" charset="0"/>
                          <a:cs typeface="Times New Roman" pitchFamily="18" charset="0"/>
                        </a:rPr>
                        <a:t>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Arial" charset="0"/>
                          <a:cs typeface="Times New Roman" pitchFamily="18" charset="0"/>
                        </a:rPr>
                        <a:t>2057</a:t>
                      </a:r>
                      <a:endParaRPr kumimoji="0" lang="en-US" sz="1400" b="1" i="0" u="none" strike="noStrike" cap="none" normalizeH="0" baseline="0" dirty="0" smtClean="0">
                        <a:ln>
                          <a:noFill/>
                        </a:ln>
                        <a:solidFill>
                          <a:srgbClr val="00B05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Arial" charset="0"/>
                          <a:cs typeface="Times New Roman" pitchFamily="18" charset="0"/>
                        </a:rPr>
                        <a:t>Co(CO)</a:t>
                      </a:r>
                      <a:r>
                        <a:rPr kumimoji="0" lang="en-US" sz="1400" b="1" i="0" u="none" strike="noStrike" cap="none" normalizeH="0" baseline="-25000" dirty="0" smtClean="0">
                          <a:ln>
                            <a:noFill/>
                          </a:ln>
                          <a:solidFill>
                            <a:srgbClr val="00B050"/>
                          </a:solidFill>
                          <a:effectLst/>
                          <a:latin typeface="Arial" charset="0"/>
                          <a:cs typeface="Times New Roman" pitchFamily="18" charset="0"/>
                        </a:rPr>
                        <a:t>4</a:t>
                      </a:r>
                      <a:r>
                        <a:rPr kumimoji="0" lang="en-US" sz="1400" b="1" i="0" u="none" strike="noStrike" cap="none" normalizeH="0" baseline="30000" dirty="0" smtClean="0">
                          <a:ln>
                            <a:noFill/>
                          </a:ln>
                          <a:solidFill>
                            <a:srgbClr val="00B050"/>
                          </a:solidFill>
                          <a:effectLst/>
                          <a:latin typeface="Arial"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Arial" charset="0"/>
                          <a:cs typeface="Times New Roman" pitchFamily="18" charset="0"/>
                        </a:rPr>
                        <a:t>1890</a:t>
                      </a:r>
                      <a:endParaRPr kumimoji="0" lang="en-US" sz="1400" b="1" i="0" u="none" strike="noStrike" cap="none" normalizeH="0" baseline="0" dirty="0" smtClean="0">
                        <a:ln>
                          <a:noFill/>
                        </a:ln>
                        <a:solidFill>
                          <a:srgbClr val="00B05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Co</a:t>
                      </a:r>
                      <a:r>
                        <a:rPr kumimoji="0" lang="en-US" sz="1400" b="1" i="0" u="none" strike="noStrike" cap="none" normalizeH="0" baseline="-30000" smtClean="0">
                          <a:ln>
                            <a:noFill/>
                          </a:ln>
                          <a:solidFill>
                            <a:schemeClr val="tx1"/>
                          </a:solidFill>
                          <a:effectLst/>
                          <a:latin typeface="Arial" charset="0"/>
                          <a:cs typeface="Times New Roman" pitchFamily="18" charset="0"/>
                        </a:rPr>
                        <a:t>2</a:t>
                      </a:r>
                      <a:r>
                        <a:rPr kumimoji="0" lang="en-US" sz="1400" b="1" i="0" u="none" strike="noStrike" cap="none" normalizeH="0" baseline="0" smtClean="0">
                          <a:ln>
                            <a:noFill/>
                          </a:ln>
                          <a:solidFill>
                            <a:schemeClr val="tx1"/>
                          </a:solidFill>
                          <a:effectLst/>
                          <a:latin typeface="Arial" charset="0"/>
                          <a:cs typeface="Times New Roman" pitchFamily="18" charset="0"/>
                        </a:rPr>
                        <a:t>(CO)</a:t>
                      </a:r>
                      <a:r>
                        <a:rPr kumimoji="0" lang="en-US" sz="1400" b="1" i="0" u="none" strike="noStrike" cap="none" normalizeH="0" baseline="-30000" smtClean="0">
                          <a:ln>
                            <a:noFill/>
                          </a:ln>
                          <a:solidFill>
                            <a:schemeClr val="tx1"/>
                          </a:solidFill>
                          <a:effectLst/>
                          <a:latin typeface="Arial" charset="0"/>
                          <a:cs typeface="Times New Roman" pitchFamily="18" charset="0"/>
                        </a:rPr>
                        <a:t>8</a:t>
                      </a:r>
                      <a:endParaRPr kumimoji="0" lang="en-US" sz="14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2044(av, 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Arial" charset="0"/>
                          <a:cs typeface="Times New Roman" pitchFamily="18" charset="0"/>
                        </a:rPr>
                        <a:t>[Fe(CO)</a:t>
                      </a:r>
                      <a:r>
                        <a:rPr kumimoji="0" lang="en-US" sz="1400" b="1" i="0" u="none" strike="noStrike" cap="none" normalizeH="0" baseline="-30000" dirty="0" smtClean="0">
                          <a:ln>
                            <a:noFill/>
                          </a:ln>
                          <a:solidFill>
                            <a:srgbClr val="00B050"/>
                          </a:solidFill>
                          <a:effectLst/>
                          <a:latin typeface="Arial" charset="0"/>
                          <a:cs typeface="Times New Roman" pitchFamily="18" charset="0"/>
                        </a:rPr>
                        <a:t>4</a:t>
                      </a:r>
                      <a:r>
                        <a:rPr kumimoji="0" lang="en-US" sz="1400" b="1" i="0" u="none" strike="noStrike" cap="none" normalizeH="0" baseline="0" dirty="0" smtClean="0">
                          <a:ln>
                            <a:noFill/>
                          </a:ln>
                          <a:solidFill>
                            <a:srgbClr val="00B050"/>
                          </a:solidFill>
                          <a:effectLst/>
                          <a:latin typeface="Arial" charset="0"/>
                          <a:cs typeface="Times New Roman" pitchFamily="18" charset="0"/>
                        </a:rPr>
                        <a:t>]</a:t>
                      </a:r>
                      <a:r>
                        <a:rPr kumimoji="0" lang="en-US" sz="1400" b="1" i="0" u="none" strike="noStrike" cap="none" normalizeH="0" baseline="30000" dirty="0" smtClean="0">
                          <a:ln>
                            <a:noFill/>
                          </a:ln>
                          <a:solidFill>
                            <a:srgbClr val="00B050"/>
                          </a:solidFill>
                          <a:effectLst/>
                          <a:latin typeface="Arial" charset="0"/>
                          <a:cs typeface="Times New Roman" pitchFamily="18" charset="0"/>
                        </a:rPr>
                        <a:t>2-</a:t>
                      </a:r>
                      <a:endParaRPr kumimoji="0" lang="en-US" sz="1400" b="1" i="0" u="none" strike="noStrike" cap="none" normalizeH="0" baseline="0" dirty="0" smtClean="0">
                        <a:ln>
                          <a:noFill/>
                        </a:ln>
                        <a:solidFill>
                          <a:srgbClr val="00B05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Arial" charset="0"/>
                          <a:cs typeface="Times New Roman" pitchFamily="18" charset="0"/>
                        </a:rPr>
                        <a:t>1815</a:t>
                      </a:r>
                      <a:endParaRPr kumimoji="0" lang="en-US" sz="1400" b="1" i="0" u="none" strike="noStrike" cap="none" normalizeH="0" baseline="0" dirty="0" smtClean="0">
                        <a:ln>
                          <a:noFill/>
                        </a:ln>
                        <a:solidFill>
                          <a:srgbClr val="00B05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Fe(CO)</a:t>
                      </a:r>
                      <a:r>
                        <a:rPr kumimoji="0" lang="en-US" sz="1400" b="1" i="0" u="none" strike="noStrike" cap="none" normalizeH="0" baseline="-30000" smtClean="0">
                          <a:ln>
                            <a:noFill/>
                          </a:ln>
                          <a:solidFill>
                            <a:schemeClr val="tx1"/>
                          </a:solidFill>
                          <a:effectLst/>
                          <a:latin typeface="Arial" charset="0"/>
                          <a:cs typeface="Times New Roman" pitchFamily="18" charset="0"/>
                        </a:rPr>
                        <a:t>5</a:t>
                      </a:r>
                      <a:endParaRPr kumimoji="0" lang="en-US" sz="14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2030 </a:t>
                      </a:r>
                      <a:endParaRPr kumimoji="0" lang="en-US"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Arial" charset="0"/>
                          <a:cs typeface="Times New Roman" pitchFamily="18" charset="0"/>
                        </a:rPr>
                        <a:t>[</a:t>
                      </a:r>
                      <a:r>
                        <a:rPr kumimoji="0" lang="en-US" sz="1400" b="1" i="0" u="none" strike="noStrike" cap="none" normalizeH="0" baseline="0" dirty="0" err="1" smtClean="0">
                          <a:ln>
                            <a:noFill/>
                          </a:ln>
                          <a:solidFill>
                            <a:srgbClr val="00B050"/>
                          </a:solidFill>
                          <a:effectLst/>
                          <a:latin typeface="Arial" charset="0"/>
                          <a:cs typeface="Times New Roman" pitchFamily="18" charset="0"/>
                        </a:rPr>
                        <a:t>Mn</a:t>
                      </a:r>
                      <a:r>
                        <a:rPr kumimoji="0" lang="en-US" sz="1400" b="1" i="0" u="none" strike="noStrike" cap="none" normalizeH="0" baseline="0" dirty="0" smtClean="0">
                          <a:ln>
                            <a:noFill/>
                          </a:ln>
                          <a:solidFill>
                            <a:srgbClr val="00B050"/>
                          </a:solidFill>
                          <a:effectLst/>
                          <a:latin typeface="Arial" charset="0"/>
                          <a:cs typeface="Times New Roman" pitchFamily="18" charset="0"/>
                        </a:rPr>
                        <a:t>(CO)</a:t>
                      </a:r>
                      <a:r>
                        <a:rPr kumimoji="0" lang="en-US" sz="1400" b="1" i="0" u="none" strike="noStrike" cap="none" normalizeH="0" baseline="-30000" dirty="0" smtClean="0">
                          <a:ln>
                            <a:noFill/>
                          </a:ln>
                          <a:solidFill>
                            <a:srgbClr val="00B050"/>
                          </a:solidFill>
                          <a:effectLst/>
                          <a:latin typeface="Arial" charset="0"/>
                          <a:cs typeface="Times New Roman" pitchFamily="18" charset="0"/>
                        </a:rPr>
                        <a:t>4</a:t>
                      </a:r>
                      <a:r>
                        <a:rPr kumimoji="0" lang="en-US" sz="1400" b="1" i="0" u="none" strike="noStrike" cap="none" normalizeH="0" baseline="0" dirty="0" smtClean="0">
                          <a:ln>
                            <a:noFill/>
                          </a:ln>
                          <a:solidFill>
                            <a:srgbClr val="00B050"/>
                          </a:solidFill>
                          <a:effectLst/>
                          <a:latin typeface="Arial" charset="0"/>
                          <a:cs typeface="Times New Roman" pitchFamily="18" charset="0"/>
                        </a:rPr>
                        <a:t>]</a:t>
                      </a:r>
                      <a:r>
                        <a:rPr kumimoji="0" lang="en-US" sz="1400" b="1" i="0" u="none" strike="noStrike" cap="none" normalizeH="0" baseline="30000" dirty="0" smtClean="0">
                          <a:ln>
                            <a:noFill/>
                          </a:ln>
                          <a:solidFill>
                            <a:srgbClr val="00B050"/>
                          </a:solidFill>
                          <a:effectLst/>
                          <a:latin typeface="Arial" charset="0"/>
                          <a:cs typeface="Times New Roman" pitchFamily="18" charset="0"/>
                        </a:rPr>
                        <a:t>3-</a:t>
                      </a:r>
                      <a:endParaRPr kumimoji="0" lang="en-US" sz="1400" b="1" i="0" u="none" strike="noStrike" cap="none" normalizeH="0" baseline="0" dirty="0" smtClean="0">
                        <a:ln>
                          <a:noFill/>
                        </a:ln>
                        <a:solidFill>
                          <a:srgbClr val="00B050"/>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B050"/>
                          </a:solidFill>
                          <a:effectLst/>
                          <a:latin typeface="Arial" charset="0"/>
                          <a:cs typeface="Times New Roman" pitchFamily="18" charset="0"/>
                        </a:rPr>
                        <a:t>1600,1790</a:t>
                      </a:r>
                      <a:endParaRPr kumimoji="0" lang="en-US" sz="1400" b="1" i="0" u="none" strike="noStrike" cap="none" normalizeH="0" baseline="0" dirty="0" smtClean="0">
                        <a:ln>
                          <a:noFill/>
                        </a:ln>
                        <a:solidFill>
                          <a:srgbClr val="00B05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CC"/>
                          </a:solidFill>
                          <a:effectLst/>
                          <a:latin typeface="Arial" charset="0"/>
                          <a:cs typeface="Times New Roman" pitchFamily="18" charset="0"/>
                        </a:rPr>
                        <a:t>Mn(CO)</a:t>
                      </a:r>
                      <a:r>
                        <a:rPr kumimoji="0" lang="en-US" sz="1400" b="1" i="0" u="none" strike="noStrike" cap="none" normalizeH="0" baseline="-25000" smtClean="0">
                          <a:ln>
                            <a:noFill/>
                          </a:ln>
                          <a:solidFill>
                            <a:srgbClr val="3333CC"/>
                          </a:solidFill>
                          <a:effectLst/>
                          <a:latin typeface="Arial" charset="0"/>
                          <a:cs typeface="Times New Roman" pitchFamily="18" charset="0"/>
                        </a:rPr>
                        <a:t>6</a:t>
                      </a:r>
                      <a:r>
                        <a:rPr kumimoji="0" lang="en-US" sz="1400" b="1" i="0" u="none" strike="noStrike" cap="none" normalizeH="0" baseline="0" smtClean="0">
                          <a:ln>
                            <a:noFill/>
                          </a:ln>
                          <a:solidFill>
                            <a:srgbClr val="3333CC"/>
                          </a:solidFill>
                          <a:effectLst/>
                          <a:latin typeface="Arial"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CC"/>
                          </a:solidFill>
                          <a:effectLst/>
                          <a:latin typeface="Arial" charset="0"/>
                          <a:cs typeface="Times New Roman" pitchFamily="18" charset="0"/>
                        </a:rPr>
                        <a:t>2098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Mn</a:t>
                      </a:r>
                      <a:r>
                        <a:rPr kumimoji="0" lang="en-US" sz="1400" b="1" i="0" u="none" strike="noStrike" cap="none" normalizeH="0" baseline="-30000" smtClean="0">
                          <a:ln>
                            <a:noFill/>
                          </a:ln>
                          <a:solidFill>
                            <a:schemeClr val="tx1"/>
                          </a:solidFill>
                          <a:effectLst/>
                          <a:latin typeface="Arial" charset="0"/>
                          <a:cs typeface="Times New Roman" pitchFamily="18" charset="0"/>
                        </a:rPr>
                        <a:t>2</a:t>
                      </a:r>
                      <a:r>
                        <a:rPr kumimoji="0" lang="en-US" sz="1400" b="1" i="0" u="none" strike="noStrike" cap="none" normalizeH="0" baseline="0" smtClean="0">
                          <a:ln>
                            <a:noFill/>
                          </a:ln>
                          <a:solidFill>
                            <a:schemeClr val="tx1"/>
                          </a:solidFill>
                          <a:effectLst/>
                          <a:latin typeface="Arial" charset="0"/>
                          <a:cs typeface="Times New Roman" pitchFamily="18" charset="0"/>
                        </a:rPr>
                        <a:t>(CO)</a:t>
                      </a:r>
                      <a:r>
                        <a:rPr kumimoji="0" lang="en-US" sz="1400" b="1" i="0" u="none" strike="noStrike" cap="none" normalizeH="0" baseline="-30000" smtClean="0">
                          <a:ln>
                            <a:noFill/>
                          </a:ln>
                          <a:solidFill>
                            <a:schemeClr val="tx1"/>
                          </a:solidFill>
                          <a:effectLst/>
                          <a:latin typeface="Arial" charset="0"/>
                          <a:cs typeface="Times New Roman" pitchFamily="18" charset="0"/>
                        </a:rPr>
                        <a:t>10</a:t>
                      </a:r>
                      <a:endParaRPr kumimoji="0" lang="en-US" sz="14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2013 (av)</a:t>
                      </a:r>
                      <a:endParaRPr kumimoji="0" lang="en-US"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[Cr(CO)</a:t>
                      </a:r>
                      <a:r>
                        <a:rPr kumimoji="0" lang="en-US" sz="1400" b="1" i="0" u="none" strike="noStrike" cap="none" normalizeH="0" baseline="-30000" smtClean="0">
                          <a:ln>
                            <a:noFill/>
                          </a:ln>
                          <a:solidFill>
                            <a:schemeClr val="tx1"/>
                          </a:solidFill>
                          <a:effectLst/>
                          <a:latin typeface="Arial" charset="0"/>
                          <a:cs typeface="Times New Roman" pitchFamily="18" charset="0"/>
                        </a:rPr>
                        <a:t>4</a:t>
                      </a:r>
                      <a:r>
                        <a:rPr kumimoji="0" lang="en-US" sz="1400" b="1" i="0" u="none" strike="noStrike" cap="none" normalizeH="0" baseline="0" smtClean="0">
                          <a:ln>
                            <a:noFill/>
                          </a:ln>
                          <a:solidFill>
                            <a:schemeClr val="tx1"/>
                          </a:solidFill>
                          <a:effectLst/>
                          <a:latin typeface="Arial" charset="0"/>
                          <a:cs typeface="Times New Roman" pitchFamily="18" charset="0"/>
                        </a:rPr>
                        <a:t>]</a:t>
                      </a:r>
                      <a:r>
                        <a:rPr kumimoji="0" lang="en-US" sz="1400" b="1" i="0" u="none" strike="noStrike" cap="none" normalizeH="0" baseline="30000" smtClean="0">
                          <a:ln>
                            <a:noFill/>
                          </a:ln>
                          <a:solidFill>
                            <a:schemeClr val="tx1"/>
                          </a:solidFill>
                          <a:effectLst/>
                          <a:latin typeface="Arial" charset="0"/>
                          <a:cs typeface="Times New Roman" pitchFamily="18" charset="0"/>
                        </a:rPr>
                        <a:t>4-</a:t>
                      </a:r>
                      <a:endParaRPr kumimoji="0" lang="en-US" sz="14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1462,1657</a:t>
                      </a:r>
                      <a:endParaRPr kumimoji="0" lang="en-US"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CC"/>
                          </a:solidFill>
                          <a:effectLst/>
                          <a:latin typeface="Arial" charset="0"/>
                          <a:cs typeface="Times New Roman" pitchFamily="18" charset="0"/>
                        </a:rPr>
                        <a:t>Cr(CO)</a:t>
                      </a:r>
                      <a:r>
                        <a:rPr kumimoji="0" lang="en-US" sz="1400" b="1" i="0" u="none" strike="noStrike" cap="none" normalizeH="0" baseline="-25000" smtClean="0">
                          <a:ln>
                            <a:noFill/>
                          </a:ln>
                          <a:solidFill>
                            <a:srgbClr val="3333CC"/>
                          </a:solidFill>
                          <a:effectLst/>
                          <a:latin typeface="Arial" charset="0"/>
                          <a:cs typeface="Times New Roman" pitchFamily="18" charset="0"/>
                        </a:rPr>
                        <a:t>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CC"/>
                          </a:solidFill>
                          <a:effectLst/>
                          <a:latin typeface="Arial" charset="0"/>
                          <a:cs typeface="Times New Roman" pitchFamily="18" charset="0"/>
                        </a:rPr>
                        <a:t>2000</a:t>
                      </a:r>
                      <a:endParaRPr kumimoji="0" lang="en-US" sz="1400" b="1" i="0" u="none" strike="noStrike" cap="none" normalizeH="0" baseline="0" smtClean="0">
                        <a:ln>
                          <a:noFill/>
                        </a:ln>
                        <a:solidFill>
                          <a:srgbClr val="3333CC"/>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CC"/>
                          </a:solidFill>
                          <a:effectLst/>
                          <a:latin typeface="Arial" charset="0"/>
                          <a:cs typeface="Times New Roman" pitchFamily="18" charset="0"/>
                        </a:rPr>
                        <a:t>V(CO)</a:t>
                      </a:r>
                      <a:r>
                        <a:rPr kumimoji="0" lang="en-US" sz="1400" b="1" i="0" u="none" strike="noStrike" cap="none" normalizeH="0" baseline="-25000" smtClean="0">
                          <a:ln>
                            <a:noFill/>
                          </a:ln>
                          <a:solidFill>
                            <a:srgbClr val="3333CC"/>
                          </a:solidFill>
                          <a:effectLst/>
                          <a:latin typeface="Arial" charset="0"/>
                          <a:cs typeface="Times New Roman" pitchFamily="18" charset="0"/>
                        </a:rPr>
                        <a:t>6</a:t>
                      </a:r>
                      <a:r>
                        <a:rPr kumimoji="0" lang="en-US" sz="1400" b="1" i="0" u="none" strike="noStrike" cap="none" normalizeH="0" baseline="30000" smtClean="0">
                          <a:ln>
                            <a:noFill/>
                          </a:ln>
                          <a:solidFill>
                            <a:srgbClr val="3333CC"/>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CC"/>
                          </a:solidFill>
                          <a:effectLst/>
                          <a:latin typeface="Arial" charset="0"/>
                          <a:cs typeface="Times New Roman" pitchFamily="18" charset="0"/>
                        </a:rPr>
                        <a:t>1860</a:t>
                      </a:r>
                      <a:endParaRPr kumimoji="0" lang="en-US" sz="1400" b="1" i="0" u="none" strike="noStrike" cap="none" normalizeH="0" baseline="0" smtClean="0">
                        <a:ln>
                          <a:noFill/>
                        </a:ln>
                        <a:solidFill>
                          <a:srgbClr val="3333CC"/>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V(CO)</a:t>
                      </a:r>
                      <a:r>
                        <a:rPr kumimoji="0" lang="en-US" sz="1400" b="1" i="0" u="none" strike="noStrike" cap="none" normalizeH="0" baseline="-30000" smtClean="0">
                          <a:ln>
                            <a:noFill/>
                          </a:ln>
                          <a:solidFill>
                            <a:schemeClr val="tx1"/>
                          </a:solidFill>
                          <a:effectLst/>
                          <a:latin typeface="Arial" charset="0"/>
                          <a:cs typeface="Times New Roman" pitchFamily="18" charset="0"/>
                        </a:rPr>
                        <a:t>6</a:t>
                      </a:r>
                      <a:endParaRPr kumimoji="0" lang="en-US" sz="14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1976</a:t>
                      </a:r>
                      <a:endParaRPr kumimoji="0" lang="en-US"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CC"/>
                          </a:solidFill>
                          <a:effectLst/>
                          <a:latin typeface="Arial" charset="0"/>
                          <a:cs typeface="Times New Roman" pitchFamily="18" charset="0"/>
                        </a:rPr>
                        <a:t>Ti(CO)</a:t>
                      </a:r>
                      <a:r>
                        <a:rPr kumimoji="0" lang="en-US" sz="1400" b="1" i="0" u="none" strike="noStrike" cap="none" normalizeH="0" baseline="-30000" smtClean="0">
                          <a:ln>
                            <a:noFill/>
                          </a:ln>
                          <a:solidFill>
                            <a:srgbClr val="3333CC"/>
                          </a:solidFill>
                          <a:effectLst/>
                          <a:latin typeface="Arial" charset="0"/>
                          <a:cs typeface="Times New Roman" pitchFamily="18" charset="0"/>
                        </a:rPr>
                        <a:t>6</a:t>
                      </a:r>
                      <a:r>
                        <a:rPr kumimoji="0" lang="en-US" sz="1400" b="1" i="0" u="none" strike="noStrike" cap="none" normalizeH="0" baseline="30000" smtClean="0">
                          <a:ln>
                            <a:noFill/>
                          </a:ln>
                          <a:solidFill>
                            <a:srgbClr val="3333CC"/>
                          </a:solidFill>
                          <a:effectLst/>
                          <a:latin typeface="Arial" charset="0"/>
                          <a:cs typeface="Times New Roman" pitchFamily="18"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3333CC"/>
                          </a:solidFill>
                          <a:effectLst/>
                          <a:latin typeface="Arial" charset="0"/>
                          <a:cs typeface="Times New Roman" pitchFamily="18" charset="0"/>
                        </a:rPr>
                        <a:t>1747</a:t>
                      </a:r>
                      <a:endParaRPr kumimoji="0" lang="en-US" sz="1400" b="1" i="0" u="none" strike="noStrike" cap="none" normalizeH="0" baseline="0" smtClean="0">
                        <a:ln>
                          <a:noFill/>
                        </a:ln>
                        <a:solidFill>
                          <a:srgbClr val="3333CC"/>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13" name="Text Box 151"/>
          <p:cNvSpPr txBox="1">
            <a:spLocks noChangeArrowheads="1"/>
          </p:cNvSpPr>
          <p:nvPr/>
        </p:nvSpPr>
        <p:spPr bwMode="auto">
          <a:xfrm>
            <a:off x="7543800" y="1295401"/>
            <a:ext cx="2819400" cy="4247317"/>
          </a:xfrm>
          <a:prstGeom prst="rect">
            <a:avLst/>
          </a:prstGeom>
          <a:noFill/>
          <a:ln w="9525">
            <a:noFill/>
            <a:miter lim="800000"/>
            <a:headEnd/>
            <a:tailEnd/>
          </a:ln>
        </p:spPr>
        <p:txBody>
          <a:bodyPr>
            <a:spAutoFit/>
          </a:bodyPr>
          <a:lstStyle/>
          <a:p>
            <a:endParaRPr lang="en-GB" dirty="0"/>
          </a:p>
          <a:p>
            <a:r>
              <a:rPr lang="en-GB" dirty="0"/>
              <a:t>As the electron density on a metal centre increases, more </a:t>
            </a:r>
            <a:r>
              <a:rPr lang="en-GB" dirty="0">
                <a:sym typeface="Symbol" pitchFamily="18" charset="2"/>
              </a:rPr>
              <a:t></a:t>
            </a:r>
            <a:r>
              <a:rPr lang="en-GB" dirty="0"/>
              <a:t>-</a:t>
            </a:r>
            <a:r>
              <a:rPr lang="en-GB" dirty="0" err="1"/>
              <a:t>back­bonding</a:t>
            </a:r>
            <a:r>
              <a:rPr lang="en-GB" dirty="0"/>
              <a:t> to the CO </a:t>
            </a:r>
            <a:r>
              <a:rPr lang="en-GB" dirty="0" err="1"/>
              <a:t>ligand</a:t>
            </a:r>
            <a:r>
              <a:rPr lang="en-GB" dirty="0"/>
              <a:t>(s) takes place. This weakens the C–O bond further as more electron density is pumped into the </a:t>
            </a:r>
            <a:r>
              <a:rPr lang="en-GB" b="1" dirty="0">
                <a:solidFill>
                  <a:srgbClr val="A50021"/>
                </a:solidFill>
              </a:rPr>
              <a:t>empty </a:t>
            </a:r>
            <a:r>
              <a:rPr lang="en-GB" b="1" dirty="0">
                <a:solidFill>
                  <a:srgbClr val="A50021"/>
                </a:solidFill>
                <a:sym typeface="Symbol" pitchFamily="18" charset="2"/>
              </a:rPr>
              <a:t></a:t>
            </a:r>
            <a:r>
              <a:rPr lang="en-GB" b="1" dirty="0">
                <a:solidFill>
                  <a:srgbClr val="A50021"/>
                </a:solidFill>
              </a:rPr>
              <a:t>* anti-bonding carbonyl orbital</a:t>
            </a:r>
            <a:r>
              <a:rPr lang="en-GB" dirty="0"/>
              <a:t>.  This increases the M–C bond order and reduces the </a:t>
            </a:r>
          </a:p>
          <a:p>
            <a:r>
              <a:rPr lang="en-GB" dirty="0"/>
              <a:t>C-O bond order. That is, the resonance structure M=C=O becomes more dominant.</a:t>
            </a:r>
          </a:p>
        </p:txBody>
      </p:sp>
      <p:graphicFrame>
        <p:nvGraphicFramePr>
          <p:cNvPr id="5272" name="Object 152"/>
          <p:cNvGraphicFramePr>
            <a:graphicFrameLocks noChangeAspect="1"/>
          </p:cNvGraphicFramePr>
          <p:nvPr/>
        </p:nvGraphicFramePr>
        <p:xfrm>
          <a:off x="3124200" y="5715000"/>
          <a:ext cx="5791200" cy="781050"/>
        </p:xfrm>
        <a:graphic>
          <a:graphicData uri="http://schemas.openxmlformats.org/presentationml/2006/ole">
            <mc:AlternateContent xmlns:mc="http://schemas.openxmlformats.org/markup-compatibility/2006">
              <mc:Choice xmlns:v="urn:schemas-microsoft-com:vml" Requires="v">
                <p:oleObj spid="_x0000_s17412" name="CS ChemDraw Drawing" r:id="rId3" imgW="3039840" imgH="410040" progId="ChemDraw.Document.6.0">
                  <p:embed/>
                </p:oleObj>
              </mc:Choice>
              <mc:Fallback>
                <p:oleObj name="CS ChemDraw Drawing" r:id="rId3" imgW="3039840" imgH="41004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5715000"/>
                        <a:ext cx="579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15" name="Text Box 155"/>
          <p:cNvSpPr txBox="1">
            <a:spLocks noChangeArrowheads="1"/>
          </p:cNvSpPr>
          <p:nvPr/>
        </p:nvSpPr>
        <p:spPr bwMode="auto">
          <a:xfrm>
            <a:off x="1676400" y="228601"/>
            <a:ext cx="5410200" cy="366713"/>
          </a:xfrm>
          <a:prstGeom prst="rect">
            <a:avLst/>
          </a:prstGeom>
          <a:solidFill>
            <a:srgbClr val="00FF00"/>
          </a:solidFill>
          <a:ln w="9525">
            <a:noFill/>
            <a:miter lim="800000"/>
            <a:headEnd/>
            <a:tailEnd/>
          </a:ln>
        </p:spPr>
        <p:txBody>
          <a:bodyPr>
            <a:spAutoFit/>
          </a:bodyPr>
          <a:lstStyle/>
          <a:p>
            <a:pPr algn="ctr">
              <a:spcBef>
                <a:spcPct val="50000"/>
              </a:spcBef>
            </a:pPr>
            <a:r>
              <a:rPr lang="en-US" dirty="0"/>
              <a:t>Factors which affect </a:t>
            </a:r>
            <a:r>
              <a:rPr lang="en-US" dirty="0">
                <a:sym typeface="Symbol" pitchFamily="18" charset="2"/>
              </a:rPr>
              <a:t></a:t>
            </a:r>
            <a:r>
              <a:rPr lang="en-US" baseline="-25000" dirty="0">
                <a:sym typeface="Symbol" pitchFamily="18" charset="2"/>
              </a:rPr>
              <a:t>CO</a:t>
            </a:r>
            <a:r>
              <a:rPr lang="en-US" dirty="0">
                <a:sym typeface="Symbol" pitchFamily="18" charset="2"/>
              </a:rPr>
              <a:t>  stretching frequencies</a:t>
            </a:r>
          </a:p>
        </p:txBody>
      </p:sp>
      <p:sp>
        <p:nvSpPr>
          <p:cNvPr id="5316" name="Text Box 156"/>
          <p:cNvSpPr txBox="1">
            <a:spLocks noChangeArrowheads="1"/>
          </p:cNvSpPr>
          <p:nvPr/>
        </p:nvSpPr>
        <p:spPr bwMode="auto">
          <a:xfrm>
            <a:off x="6934200" y="6477000"/>
            <a:ext cx="1828800" cy="304800"/>
          </a:xfrm>
          <a:prstGeom prst="rect">
            <a:avLst/>
          </a:prstGeom>
          <a:noFill/>
          <a:ln w="9525">
            <a:noFill/>
            <a:miter lim="800000"/>
            <a:headEnd/>
            <a:tailEnd/>
          </a:ln>
        </p:spPr>
        <p:txBody>
          <a:bodyPr>
            <a:spAutoFit/>
          </a:bodyPr>
          <a:lstStyle/>
          <a:p>
            <a:pPr>
              <a:spcBef>
                <a:spcPct val="50000"/>
              </a:spcBef>
            </a:pPr>
            <a:r>
              <a:rPr lang="en-US" sz="1400" b="1" dirty="0">
                <a:solidFill>
                  <a:srgbClr val="A50021"/>
                </a:solidFill>
              </a:rPr>
              <a:t>More back bonding</a:t>
            </a:r>
          </a:p>
        </p:txBody>
      </p:sp>
      <p:sp>
        <p:nvSpPr>
          <p:cNvPr id="8" name="TextBox 7"/>
          <p:cNvSpPr txBox="1"/>
          <p:nvPr/>
        </p:nvSpPr>
        <p:spPr>
          <a:xfrm>
            <a:off x="7620000" y="381001"/>
            <a:ext cx="2819400" cy="646331"/>
          </a:xfrm>
          <a:prstGeom prst="rect">
            <a:avLst/>
          </a:prstGeom>
          <a:solidFill>
            <a:srgbClr val="FFFF00"/>
          </a:solidFill>
        </p:spPr>
        <p:txBody>
          <a:bodyPr wrap="square" rtlCol="0">
            <a:spAutoFit/>
          </a:bodyPr>
          <a:lstStyle/>
          <a:p>
            <a:r>
              <a:rPr lang="en-US" dirty="0"/>
              <a:t>1.Charge on the metal</a:t>
            </a:r>
          </a:p>
          <a:p>
            <a:r>
              <a:rPr lang="en-US" dirty="0"/>
              <a:t>2. Effect of other ligands</a:t>
            </a:r>
          </a:p>
        </p:txBody>
      </p:sp>
    </p:spTree>
    <p:extLst>
      <p:ext uri="{BB962C8B-B14F-4D97-AF65-F5344CB8AC3E}">
        <p14:creationId xmlns:p14="http://schemas.microsoft.com/office/powerpoint/2010/main" val="439120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5" name="Text Box 4"/>
          <p:cNvSpPr txBox="1">
            <a:spLocks noChangeArrowheads="1"/>
          </p:cNvSpPr>
          <p:nvPr/>
        </p:nvSpPr>
        <p:spPr bwMode="auto">
          <a:xfrm>
            <a:off x="3200400" y="457201"/>
            <a:ext cx="5943600" cy="366713"/>
          </a:xfrm>
          <a:prstGeom prst="rect">
            <a:avLst/>
          </a:prstGeom>
          <a:solidFill>
            <a:srgbClr val="00FF00"/>
          </a:solidFill>
          <a:ln w="9525">
            <a:noFill/>
            <a:miter lim="800000"/>
            <a:headEnd/>
            <a:tailEnd/>
          </a:ln>
        </p:spPr>
        <p:txBody>
          <a:bodyPr>
            <a:spAutoFit/>
          </a:bodyPr>
          <a:lstStyle/>
          <a:p>
            <a:pPr algn="ctr">
              <a:spcBef>
                <a:spcPct val="50000"/>
              </a:spcBef>
            </a:pPr>
            <a:r>
              <a:rPr lang="en-US" b="1"/>
              <a:t>Other spectator ligands: Phosphines </a:t>
            </a:r>
          </a:p>
        </p:txBody>
      </p:sp>
      <p:graphicFrame>
        <p:nvGraphicFramePr>
          <p:cNvPr id="13760" name="Group 448"/>
          <p:cNvGraphicFramePr>
            <a:graphicFrameLocks noGrp="1"/>
          </p:cNvGraphicFramePr>
          <p:nvPr/>
        </p:nvGraphicFramePr>
        <p:xfrm>
          <a:off x="2438400" y="1066800"/>
          <a:ext cx="7162800" cy="4178938"/>
        </p:xfrm>
        <a:graphic>
          <a:graphicData uri="http://schemas.openxmlformats.org/drawingml/2006/table">
            <a:tbl>
              <a:tblPr/>
              <a:tblGrid>
                <a:gridCol w="1497013"/>
                <a:gridCol w="1192212"/>
                <a:gridCol w="895350"/>
                <a:gridCol w="1490663"/>
                <a:gridCol w="1192212"/>
                <a:gridCol w="895350"/>
              </a:tblGrid>
              <a:tr h="546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FF"/>
                          </a:solidFill>
                          <a:effectLst/>
                          <a:latin typeface="Arial" charset="0"/>
                          <a:ea typeface="Times New Roman" pitchFamily="18" charset="0"/>
                          <a:cs typeface="Arial" charset="0"/>
                        </a:rPr>
                        <a:t>PR</a:t>
                      </a:r>
                      <a:r>
                        <a:rPr kumimoji="0" lang="en-GB" sz="1400" b="1" i="0" u="none" strike="noStrike" cap="none" normalizeH="0" baseline="-25000" smtClean="0">
                          <a:ln>
                            <a:noFill/>
                          </a:ln>
                          <a:solidFill>
                            <a:srgbClr val="0000FF"/>
                          </a:solidFill>
                          <a:effectLst/>
                          <a:latin typeface="Arial" charset="0"/>
                          <a:ea typeface="Times New Roman" pitchFamily="18" charset="0"/>
                          <a:cs typeface="Arial" charset="0"/>
                        </a:rPr>
                        <a:t>3</a:t>
                      </a:r>
                      <a:endParaRPr kumimoji="0" lang="en-GB" sz="1400" b="0" i="0" u="none" strike="noStrike" cap="none" normalizeH="0" baseline="-2500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FF"/>
                          </a:solidFill>
                          <a:effectLst/>
                          <a:latin typeface="Arial" charset="0"/>
                          <a:cs typeface="Times New Roman" pitchFamily="18" charset="0"/>
                          <a:sym typeface="Symbol" pitchFamily="18" charset="2"/>
                        </a:rPr>
                        <a:t></a:t>
                      </a:r>
                      <a:r>
                        <a:rPr kumimoji="0" lang="en-GB" sz="1400" b="1" i="0" u="none" strike="noStrike" cap="none" normalizeH="0" baseline="-30000" smtClean="0">
                          <a:ln>
                            <a:noFill/>
                          </a:ln>
                          <a:solidFill>
                            <a:srgbClr val="0000FF"/>
                          </a:solidFill>
                          <a:effectLst/>
                          <a:latin typeface="Arial" charset="0"/>
                          <a:ea typeface="Times New Roman" pitchFamily="18" charset="0"/>
                          <a:cs typeface="Arial" charset="0"/>
                        </a:rPr>
                        <a:t>CO,</a:t>
                      </a:r>
                      <a:r>
                        <a:rPr kumimoji="0" lang="en-GB" sz="1400" b="1" i="0" u="none" strike="noStrike" cap="none" normalizeH="0" baseline="0" smtClean="0">
                          <a:ln>
                            <a:noFill/>
                          </a:ln>
                          <a:solidFill>
                            <a:srgbClr val="0000FF"/>
                          </a:solidFill>
                          <a:effectLst/>
                          <a:latin typeface="Arial" charset="0"/>
                          <a:ea typeface="Times New Roman" pitchFamily="18" charset="0"/>
                          <a:cs typeface="Arial" charset="0"/>
                          <a:sym typeface="Symbol" pitchFamily="18" charset="2"/>
                        </a:rPr>
                        <a:t> (cm</a:t>
                      </a:r>
                      <a:r>
                        <a:rPr kumimoji="0" lang="en-GB" sz="1400" b="1" i="0" u="none" strike="noStrike" cap="none" normalizeH="0" baseline="30000" smtClean="0">
                          <a:ln>
                            <a:noFill/>
                          </a:ln>
                          <a:solidFill>
                            <a:srgbClr val="0000FF"/>
                          </a:solidFill>
                          <a:effectLst/>
                          <a:latin typeface="Arial" charset="0"/>
                          <a:ea typeface="Times New Roman" pitchFamily="18" charset="0"/>
                          <a:cs typeface="Arial" charset="0"/>
                          <a:sym typeface="Symbol" pitchFamily="18" charset="2"/>
                        </a:rPr>
                        <a:t>–1</a:t>
                      </a:r>
                      <a:r>
                        <a:rPr kumimoji="0" lang="en-GB" sz="1400" b="1" i="0" u="none" strike="noStrike" cap="none" normalizeH="0" baseline="0" smtClean="0">
                          <a:ln>
                            <a:noFill/>
                          </a:ln>
                          <a:solidFill>
                            <a:srgbClr val="0000FF"/>
                          </a:solidFill>
                          <a:effectLst/>
                          <a:latin typeface="Arial" charset="0"/>
                          <a:ea typeface="Times New Roman" pitchFamily="18" charset="0"/>
                          <a:cs typeface="Arial" charset="0"/>
                          <a:sym typeface="Symbol" pitchFamily="18" charset="2"/>
                        </a:rPr>
                        <a:t>)</a:t>
                      </a:r>
                      <a:endParaRPr kumimoji="0" lang="en-GB" sz="1400" b="1" i="0" u="none" strike="noStrike" cap="none" normalizeH="0" baseline="0" smtClean="0">
                        <a:ln>
                          <a:noFill/>
                        </a:ln>
                        <a:solidFill>
                          <a:srgbClr val="0000FF"/>
                        </a:solidFill>
                        <a:effectLst/>
                        <a:latin typeface="Arial"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Char char="c"/>
                        <a:tabLst/>
                      </a:pPr>
                      <a:r>
                        <a:rPr kumimoji="0" lang="en-GB" sz="1400" b="1" i="0" u="none" strike="noStrike" cap="none" normalizeH="0" baseline="0" smtClean="0">
                          <a:ln>
                            <a:noFill/>
                          </a:ln>
                          <a:solidFill>
                            <a:srgbClr val="0000FF"/>
                          </a:solidFill>
                          <a:effectLst/>
                          <a:latin typeface="Arial" charset="0"/>
                          <a:ea typeface="Times New Roman" pitchFamily="18" charset="0"/>
                          <a:cs typeface="Arial" charset="0"/>
                          <a:sym typeface="Symbol" pitchFamily="18" charset="2"/>
                        </a:rPr>
                        <a:t>(cm</a:t>
                      </a:r>
                      <a:r>
                        <a:rPr kumimoji="0" lang="en-GB" sz="1400" b="1" i="0" u="none" strike="noStrike" cap="none" normalizeH="0" baseline="30000" smtClean="0">
                          <a:ln>
                            <a:noFill/>
                          </a:ln>
                          <a:solidFill>
                            <a:srgbClr val="0000FF"/>
                          </a:solidFill>
                          <a:effectLst/>
                          <a:latin typeface="Arial" charset="0"/>
                          <a:ea typeface="Times New Roman" pitchFamily="18" charset="0"/>
                          <a:cs typeface="Arial" charset="0"/>
                          <a:sym typeface="Symbol" pitchFamily="18" charset="2"/>
                        </a:rPr>
                        <a:t>–1</a:t>
                      </a:r>
                      <a:r>
                        <a:rPr kumimoji="0" lang="en-GB" sz="1400" b="1" i="0" u="none" strike="noStrike" cap="none" normalizeH="0" baseline="0" smtClean="0">
                          <a:ln>
                            <a:noFill/>
                          </a:ln>
                          <a:solidFill>
                            <a:srgbClr val="0000FF"/>
                          </a:solidFill>
                          <a:effectLst/>
                          <a:latin typeface="Arial" charset="0"/>
                          <a:ea typeface="Times New Roman" pitchFamily="18" charset="0"/>
                          <a:cs typeface="Arial"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GB" sz="1200" b="1"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 </a:t>
                      </a:r>
                      <a:r>
                        <a:rPr kumimoji="0" lang="en-GB" sz="1200" b="1" i="0" u="none" strike="noStrike" cap="none" normalizeH="0" baseline="-30000" smtClean="0">
                          <a:ln>
                            <a:noFill/>
                          </a:ln>
                          <a:solidFill>
                            <a:schemeClr val="tx1"/>
                          </a:solidFill>
                          <a:effectLst/>
                          <a:latin typeface="Arial" charset="0"/>
                          <a:ea typeface="Times New Roman" pitchFamily="18" charset="0"/>
                          <a:cs typeface="Arial" charset="0"/>
                        </a:rPr>
                        <a:t>CO </a:t>
                      </a:r>
                      <a:r>
                        <a:rPr kumimoji="0" lang="en-GB" sz="1200" b="1" i="0" u="none" strike="noStrike" cap="none" normalizeH="0" baseline="0" smtClean="0">
                          <a:ln>
                            <a:noFill/>
                          </a:ln>
                          <a:solidFill>
                            <a:schemeClr val="tx1"/>
                          </a:solidFill>
                          <a:effectLst/>
                          <a:latin typeface="Arial" charset="0"/>
                          <a:ea typeface="Times New Roman" pitchFamily="18" charset="0"/>
                          <a:cs typeface="Arial" charset="0"/>
                        </a:rPr>
                        <a:t>wrt </a:t>
                      </a:r>
                      <a:r>
                        <a:rPr kumimoji="0" lang="en-GB"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P(t-Bu)</a:t>
                      </a:r>
                      <a:r>
                        <a:rPr kumimoji="0" lang="en-GB" sz="1200" b="1" i="0" u="none" strike="noStrike" cap="none" normalizeH="0" baseline="-25000" smtClean="0">
                          <a:ln>
                            <a:noFill/>
                          </a:ln>
                          <a:solidFill>
                            <a:schemeClr val="tx1"/>
                          </a:solidFill>
                          <a:effectLst/>
                          <a:latin typeface="Times New Roman" pitchFamily="18" charset="0"/>
                          <a:ea typeface="Times New Roman" pitchFamily="18" charset="0"/>
                          <a:cs typeface="Arial" charset="0"/>
                        </a:rPr>
                        <a:t>3</a:t>
                      </a:r>
                      <a:endParaRPr kumimoji="0" lang="en-GB" sz="1200" b="1" i="0" u="none" strike="noStrike" cap="none" normalizeH="0" baseline="0" smtClean="0">
                        <a:ln>
                          <a:noFill/>
                        </a:ln>
                        <a:solidFill>
                          <a:srgbClr val="0000FF"/>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FF"/>
                          </a:solidFill>
                          <a:effectLst/>
                          <a:latin typeface="Arial" charset="0"/>
                          <a:ea typeface="Times New Roman" pitchFamily="18" charset="0"/>
                          <a:cs typeface="Arial" charset="0"/>
                        </a:rPr>
                        <a:t>PR</a:t>
                      </a:r>
                      <a:r>
                        <a:rPr kumimoji="0" lang="en-GB" sz="1400" b="1" i="0" u="none" strike="noStrike" cap="none" normalizeH="0" baseline="-25000" smtClean="0">
                          <a:ln>
                            <a:noFill/>
                          </a:ln>
                          <a:solidFill>
                            <a:srgbClr val="0000FF"/>
                          </a:solidFill>
                          <a:effectLst/>
                          <a:latin typeface="Arial" charset="0"/>
                          <a:ea typeface="Times New Roman" pitchFamily="18" charset="0"/>
                          <a:cs typeface="Arial" charset="0"/>
                        </a:rPr>
                        <a:t>3</a:t>
                      </a:r>
                      <a:endParaRPr kumimoji="0" lang="en-GB" sz="1400" b="0" i="0" u="none" strike="noStrike" cap="none" normalizeH="0" baseline="-2500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0000FF"/>
                          </a:solidFill>
                          <a:effectLst/>
                          <a:latin typeface="Arial" charset="0"/>
                          <a:cs typeface="Times New Roman" pitchFamily="18" charset="0"/>
                          <a:sym typeface="Symbol" pitchFamily="18" charset="2"/>
                        </a:rPr>
                        <a:t></a:t>
                      </a:r>
                      <a:r>
                        <a:rPr kumimoji="0" lang="en-GB" sz="1400" b="1" i="0" u="none" strike="noStrike" cap="none" normalizeH="0" baseline="-30000" smtClean="0">
                          <a:ln>
                            <a:noFill/>
                          </a:ln>
                          <a:solidFill>
                            <a:srgbClr val="0000FF"/>
                          </a:solidFill>
                          <a:effectLst/>
                          <a:latin typeface="Arial" charset="0"/>
                          <a:ea typeface="Times New Roman" pitchFamily="18" charset="0"/>
                          <a:cs typeface="Arial" charset="0"/>
                        </a:rPr>
                        <a:t>CO</a:t>
                      </a:r>
                      <a:r>
                        <a:rPr kumimoji="0" lang="en-GB" sz="1400" b="1" i="0" u="none" strike="noStrike" cap="none" normalizeH="0" baseline="0" smtClean="0">
                          <a:ln>
                            <a:noFill/>
                          </a:ln>
                          <a:solidFill>
                            <a:srgbClr val="0000FF"/>
                          </a:solidFill>
                          <a:effectLst/>
                          <a:latin typeface="Arial" charset="0"/>
                          <a:ea typeface="Times New Roman" pitchFamily="18" charset="0"/>
                          <a:cs typeface="Arial" charset="0"/>
                          <a:sym typeface="Symbol" pitchFamily="18" charset="2"/>
                        </a:rPr>
                        <a:t>, (cm</a:t>
                      </a:r>
                      <a:r>
                        <a:rPr kumimoji="0" lang="en-GB" sz="1400" b="1" i="0" u="none" strike="noStrike" cap="none" normalizeH="0" baseline="30000" smtClean="0">
                          <a:ln>
                            <a:noFill/>
                          </a:ln>
                          <a:solidFill>
                            <a:srgbClr val="0000FF"/>
                          </a:solidFill>
                          <a:effectLst/>
                          <a:latin typeface="Arial" charset="0"/>
                          <a:ea typeface="Times New Roman" pitchFamily="18" charset="0"/>
                          <a:cs typeface="Arial" charset="0"/>
                          <a:sym typeface="Symbol" pitchFamily="18" charset="2"/>
                        </a:rPr>
                        <a:t>–1</a:t>
                      </a:r>
                      <a:r>
                        <a:rPr kumimoji="0" lang="en-GB" sz="1400" b="1" i="0" u="none" strike="noStrike" cap="none" normalizeH="0" baseline="0" smtClean="0">
                          <a:ln>
                            <a:noFill/>
                          </a:ln>
                          <a:solidFill>
                            <a:srgbClr val="0000FF"/>
                          </a:solidFill>
                          <a:effectLst/>
                          <a:latin typeface="Arial" charset="0"/>
                          <a:ea typeface="Times New Roman" pitchFamily="18" charset="0"/>
                          <a:cs typeface="Arial" charset="0"/>
                          <a:sym typeface="Symbol" pitchFamily="18" charset="2"/>
                        </a:rPr>
                        <a:t>)</a:t>
                      </a:r>
                      <a:endParaRPr kumimoji="0" lang="en-GB" sz="1400" b="1" i="0" u="none" strike="noStrike" cap="none" normalizeH="0" baseline="0" smtClean="0">
                        <a:ln>
                          <a:noFill/>
                        </a:ln>
                        <a:solidFill>
                          <a:srgbClr val="0000FF"/>
                        </a:solidFill>
                        <a:effectLst/>
                        <a:latin typeface="Arial"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Symbol" pitchFamily="18" charset="2"/>
                        <a:buChar char="c"/>
                        <a:tabLst/>
                      </a:pPr>
                      <a:r>
                        <a:rPr kumimoji="0" lang="en-GB" sz="1400" b="1" i="0" u="none" strike="noStrike" cap="none" normalizeH="0" baseline="0" smtClean="0">
                          <a:ln>
                            <a:noFill/>
                          </a:ln>
                          <a:solidFill>
                            <a:srgbClr val="0000FF"/>
                          </a:solidFill>
                          <a:effectLst/>
                          <a:latin typeface="Arial" charset="0"/>
                          <a:ea typeface="Times New Roman" pitchFamily="18" charset="0"/>
                          <a:cs typeface="Arial" charset="0"/>
                          <a:sym typeface="Symbol" pitchFamily="18" charset="2"/>
                        </a:rPr>
                        <a:t>(cm</a:t>
                      </a:r>
                      <a:r>
                        <a:rPr kumimoji="0" lang="en-GB" sz="1400" b="1" i="0" u="none" strike="noStrike" cap="none" normalizeH="0" baseline="30000" smtClean="0">
                          <a:ln>
                            <a:noFill/>
                          </a:ln>
                          <a:solidFill>
                            <a:srgbClr val="0000FF"/>
                          </a:solidFill>
                          <a:effectLst/>
                          <a:latin typeface="Arial" charset="0"/>
                          <a:ea typeface="Times New Roman" pitchFamily="18" charset="0"/>
                          <a:cs typeface="Arial" charset="0"/>
                          <a:sym typeface="Symbol" pitchFamily="18" charset="2"/>
                        </a:rPr>
                        <a:t>–1</a:t>
                      </a:r>
                      <a:r>
                        <a:rPr kumimoji="0" lang="en-GB" sz="1400" b="1" i="0" u="none" strike="noStrike" cap="none" normalizeH="0" baseline="0" smtClean="0">
                          <a:ln>
                            <a:noFill/>
                          </a:ln>
                          <a:solidFill>
                            <a:srgbClr val="0000FF"/>
                          </a:solidFill>
                          <a:effectLst/>
                          <a:latin typeface="Arial" charset="0"/>
                          <a:ea typeface="Times New Roman" pitchFamily="18" charset="0"/>
                          <a:cs typeface="Arial" charset="0"/>
                          <a:sym typeface="Symbol" pitchFamily="18" charset="2"/>
                        </a:rPr>
                        <a:t>)</a:t>
                      </a:r>
                    </a:p>
                    <a:p>
                      <a:pPr marL="0" marR="0" lvl="0" indent="0" algn="ctr" defTabSz="914400" rtl="0" eaLnBrk="1" fontAlgn="base" latinLnBrk="0" hangingPunct="1">
                        <a:lnSpc>
                          <a:spcPct val="100000"/>
                        </a:lnSpc>
                        <a:spcBef>
                          <a:spcPct val="0"/>
                        </a:spcBef>
                        <a:spcAft>
                          <a:spcPct val="0"/>
                        </a:spcAft>
                        <a:buClrTx/>
                        <a:buSzTx/>
                        <a:buFont typeface="Symbol" pitchFamily="18" charset="2"/>
                        <a:buNone/>
                        <a:tabLst/>
                      </a:pPr>
                      <a:r>
                        <a:rPr kumimoji="0" lang="en-GB" sz="1200" b="1"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 </a:t>
                      </a:r>
                      <a:r>
                        <a:rPr kumimoji="0" lang="en-GB" sz="1200" b="1" i="0" u="none" strike="noStrike" cap="none" normalizeH="0" baseline="-30000" smtClean="0">
                          <a:ln>
                            <a:noFill/>
                          </a:ln>
                          <a:solidFill>
                            <a:schemeClr val="tx1"/>
                          </a:solidFill>
                          <a:effectLst/>
                          <a:latin typeface="Arial" charset="0"/>
                          <a:ea typeface="Times New Roman" pitchFamily="18" charset="0"/>
                          <a:cs typeface="Arial" charset="0"/>
                        </a:rPr>
                        <a:t>CO </a:t>
                      </a:r>
                      <a:r>
                        <a:rPr kumimoji="0" lang="en-GB" sz="1200" b="1" i="0" u="none" strike="noStrike" cap="none" normalizeH="0" baseline="0" smtClean="0">
                          <a:ln>
                            <a:noFill/>
                          </a:ln>
                          <a:solidFill>
                            <a:schemeClr val="tx1"/>
                          </a:solidFill>
                          <a:effectLst/>
                          <a:latin typeface="Arial" charset="0"/>
                          <a:ea typeface="Times New Roman" pitchFamily="18" charset="0"/>
                          <a:cs typeface="Arial" charset="0"/>
                        </a:rPr>
                        <a:t>wrt </a:t>
                      </a:r>
                      <a:r>
                        <a:rPr kumimoji="0" lang="en-GB" sz="1200" b="1" i="0" u="none" strike="noStrike" cap="none" normalizeH="0" baseline="0" smtClean="0">
                          <a:ln>
                            <a:noFill/>
                          </a:ln>
                          <a:solidFill>
                            <a:schemeClr val="tx1"/>
                          </a:solidFill>
                          <a:effectLst/>
                          <a:latin typeface="Times New Roman" pitchFamily="18" charset="0"/>
                          <a:ea typeface="Times New Roman" pitchFamily="18" charset="0"/>
                          <a:cs typeface="Arial" charset="0"/>
                        </a:rPr>
                        <a:t>P(t-Bu)</a:t>
                      </a:r>
                      <a:r>
                        <a:rPr kumimoji="0" lang="en-GB" sz="1200" b="1" i="0" u="none" strike="noStrike" cap="none" normalizeH="0" baseline="-25000" smtClean="0">
                          <a:ln>
                            <a:noFill/>
                          </a:ln>
                          <a:solidFill>
                            <a:schemeClr val="tx1"/>
                          </a:solidFill>
                          <a:effectLst/>
                          <a:latin typeface="Times New Roman" pitchFamily="18" charset="0"/>
                          <a:ea typeface="Times New Roman" pitchFamily="18" charset="0"/>
                          <a:cs typeface="Arial" charset="0"/>
                        </a:rPr>
                        <a:t>3</a:t>
                      </a:r>
                      <a:endParaRPr kumimoji="0" lang="en-GB" sz="1400" b="1" i="0" u="none" strike="noStrike" cap="none" normalizeH="0" baseline="0" smtClean="0">
                        <a:ln>
                          <a:noFill/>
                        </a:ln>
                        <a:solidFill>
                          <a:srgbClr val="0000FF"/>
                        </a:solidFill>
                        <a:effectLst/>
                        <a:latin typeface="Arial" charset="0"/>
                        <a:ea typeface="Times New Roman" pitchFamily="18" charset="0"/>
                        <a:cs typeface="Arial"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6600CC"/>
                          </a:solidFill>
                          <a:effectLst/>
                          <a:latin typeface="Times New Roman" pitchFamily="18" charset="0"/>
                          <a:cs typeface="Times New Roman" pitchFamily="18" charset="0"/>
                        </a:rPr>
                        <a:t>P(t-Bu)</a:t>
                      </a:r>
                      <a:r>
                        <a:rPr kumimoji="0" lang="en-GB" sz="1400" b="1" i="0" u="none" strike="noStrike" cap="none" normalizeH="0" baseline="-25000" smtClean="0">
                          <a:ln>
                            <a:noFill/>
                          </a:ln>
                          <a:solidFill>
                            <a:srgbClr val="6600CC"/>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rgbClr val="6600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6600CC"/>
                          </a:solidFill>
                          <a:effectLst/>
                          <a:latin typeface="Times New Roman" pitchFamily="18" charset="0"/>
                          <a:cs typeface="Times New Roman" pitchFamily="18" charset="0"/>
                        </a:rPr>
                        <a:t>2056.1</a:t>
                      </a:r>
                      <a:endParaRPr kumimoji="0" lang="en-GB" sz="1400" b="0" i="0" u="none" strike="noStrike" cap="none" normalizeH="0" baseline="0" smtClean="0">
                        <a:ln>
                          <a:noFill/>
                        </a:ln>
                        <a:solidFill>
                          <a:srgbClr val="6600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6600CC"/>
                          </a:solidFill>
                          <a:effectLst/>
                          <a:latin typeface="Times New Roman" pitchFamily="18" charset="0"/>
                          <a:cs typeface="Times New Roman" pitchFamily="18" charset="0"/>
                        </a:rPr>
                        <a:t>0.0</a:t>
                      </a:r>
                      <a:endParaRPr kumimoji="0" lang="en-GB" sz="1400" b="0" i="0" u="none" strike="noStrike" cap="none" normalizeH="0" baseline="0" smtClean="0">
                        <a:ln>
                          <a:noFill/>
                        </a:ln>
                        <a:solidFill>
                          <a:srgbClr val="6600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PPh</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2</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(C</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6</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F</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5</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2074.8</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18.7</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PCy</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2056.4</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0.3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800000"/>
                          </a:solidFill>
                          <a:effectLst/>
                          <a:latin typeface="Times New Roman" pitchFamily="18" charset="0"/>
                          <a:cs typeface="Times New Roman" pitchFamily="18" charset="0"/>
                        </a:rPr>
                        <a:t>P(OEt)</a:t>
                      </a:r>
                      <a:r>
                        <a:rPr kumimoji="0" lang="en-GB" sz="1400" b="1" i="0" u="none" strike="noStrike" cap="none" normalizeH="0" baseline="-25000" smtClean="0">
                          <a:ln>
                            <a:noFill/>
                          </a:ln>
                          <a:solidFill>
                            <a:srgbClr val="800000"/>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2076.3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a:t>
                      </a:r>
                      <a:r>
                        <a:rPr kumimoji="0" lang="en-GB" sz="1400" b="1" i="1" u="none" strike="noStrike" cap="none" normalizeH="0" baseline="0" smtClean="0">
                          <a:ln>
                            <a:noFill/>
                          </a:ln>
                          <a:solidFill>
                            <a:schemeClr val="tx1"/>
                          </a:solidFill>
                          <a:effectLst/>
                          <a:latin typeface="Times New Roman" pitchFamily="18" charset="0"/>
                          <a:cs typeface="Times New Roman" pitchFamily="18" charset="0"/>
                        </a:rPr>
                        <a:t>i</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-Pr)</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2059.2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3.1</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a:t>
                      </a:r>
                      <a:r>
                        <a:rPr kumimoji="0" lang="en-GB" sz="1400" b="1" i="1" u="none" strike="noStrike" cap="none" normalizeH="0" baseline="0" smtClean="0">
                          <a:ln>
                            <a:noFill/>
                          </a:ln>
                          <a:solidFill>
                            <a:schemeClr val="tx1"/>
                          </a:solidFill>
                          <a:effectLst/>
                          <a:latin typeface="Times New Roman" pitchFamily="18" charset="0"/>
                          <a:cs typeface="Times New Roman" pitchFamily="18" charset="0"/>
                        </a:rPr>
                        <a:t>p</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-C</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6</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H</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4</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-CF</a:t>
                      </a:r>
                      <a:r>
                        <a:rPr kumimoji="0" lang="en-GB" sz="1400" b="1" i="0" u="none" strike="noStrike" cap="none" normalizeH="0" baseline="-30000" smtClean="0">
                          <a:ln>
                            <a:noFill/>
                          </a:ln>
                          <a:solidFill>
                            <a:schemeClr val="tx1"/>
                          </a:solidFill>
                          <a:effectLst/>
                          <a:latin typeface="Times New Roman" pitchFamily="18" charset="0"/>
                          <a:cs typeface="Times New Roman" pitchFamily="18" charset="0"/>
                        </a:rPr>
                        <a:t>3</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2076.6</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PEt</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2061.7</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5.6</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P(OMe)</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chemeClr val="tx1"/>
                          </a:solidFill>
                          <a:effectLst/>
                          <a:latin typeface="Times New Roman" pitchFamily="18" charset="0"/>
                          <a:cs typeface="Times New Roman" pitchFamily="18" charset="0"/>
                        </a:rPr>
                        <a:t>2079.5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23.4</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P(NMe</a:t>
                      </a:r>
                      <a:r>
                        <a:rPr kumimoji="0" lang="en-GB" sz="1400" b="1" i="0" u="none" strike="noStrike" cap="none" normalizeH="0" baseline="-30000" smtClean="0">
                          <a:ln>
                            <a:noFill/>
                          </a:ln>
                          <a:solidFill>
                            <a:schemeClr val="tx1"/>
                          </a:solidFill>
                          <a:effectLst/>
                          <a:latin typeface="Times New Roman" pitchFamily="18" charset="0"/>
                          <a:cs typeface="Times New Roman" pitchFamily="18" charset="0"/>
                        </a:rPr>
                        <a:t>2</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GB" sz="1400" b="1"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2061.9</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5.8</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PH</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2083.2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27.1</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800000"/>
                          </a:solidFill>
                          <a:effectLst/>
                          <a:latin typeface="Times New Roman" pitchFamily="18" charset="0"/>
                          <a:cs typeface="Times New Roman" pitchFamily="18" charset="0"/>
                        </a:rPr>
                        <a:t>PMe</a:t>
                      </a:r>
                      <a:r>
                        <a:rPr kumimoji="0" lang="en-GB" sz="1400" b="1" i="0" u="none" strike="noStrike" cap="none" normalizeH="0" baseline="-25000" smtClean="0">
                          <a:ln>
                            <a:noFill/>
                          </a:ln>
                          <a:solidFill>
                            <a:srgbClr val="800000"/>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2064.1</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chemeClr val="tx1"/>
                          </a:solidFill>
                          <a:effectLst/>
                          <a:latin typeface="Times New Roman" pitchFamily="18" charset="0"/>
                          <a:cs typeface="Times New Roman" pitchFamily="18" charset="0"/>
                        </a:rPr>
                        <a:t>8.0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P(OPh)</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2085.3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29.2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PBz</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2066.4</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10.3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P(C</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6</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F</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5</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2090.9</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34.8</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a:t>
                      </a:r>
                      <a:r>
                        <a:rPr kumimoji="0" lang="en-GB" sz="1400" b="1" i="1" u="none" strike="noStrike" cap="none" normalizeH="0" baseline="0" smtClean="0">
                          <a:ln>
                            <a:noFill/>
                          </a:ln>
                          <a:solidFill>
                            <a:schemeClr val="tx1"/>
                          </a:solidFill>
                          <a:effectLst/>
                          <a:latin typeface="Times New Roman" pitchFamily="18" charset="0"/>
                          <a:cs typeface="Times New Roman" pitchFamily="18" charset="0"/>
                        </a:rPr>
                        <a:t>o</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-Tol)</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2066.6</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10.5</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PCl</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2097.0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40.9</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800000"/>
                          </a:solidFill>
                          <a:effectLst/>
                          <a:latin typeface="Times New Roman" pitchFamily="18" charset="0"/>
                          <a:cs typeface="Times New Roman" pitchFamily="18" charset="0"/>
                        </a:rPr>
                        <a:t>PPh</a:t>
                      </a:r>
                      <a:r>
                        <a:rPr kumimoji="0" lang="en-GB" sz="1400" b="1" i="0" u="none" strike="noStrike" cap="none" normalizeH="0" baseline="-25000" smtClean="0">
                          <a:ln>
                            <a:noFill/>
                          </a:ln>
                          <a:solidFill>
                            <a:srgbClr val="800000"/>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1" u="none" strike="noStrike" cap="none" normalizeH="0" baseline="0" smtClean="0">
                          <a:ln>
                            <a:noFill/>
                          </a:ln>
                          <a:solidFill>
                            <a:schemeClr val="tx1"/>
                          </a:solidFill>
                          <a:effectLst/>
                          <a:latin typeface="Times New Roman" pitchFamily="18" charset="0"/>
                          <a:cs typeface="Times New Roman" pitchFamily="18" charset="0"/>
                        </a:rPr>
                        <a:t>2068.9</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12.8</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800000"/>
                          </a:solidFill>
                          <a:effectLst/>
                          <a:latin typeface="Times New Roman" pitchFamily="18" charset="0"/>
                          <a:cs typeface="Times New Roman" pitchFamily="18" charset="0"/>
                        </a:rPr>
                        <a:t>PF</a:t>
                      </a:r>
                      <a:r>
                        <a:rPr kumimoji="0" lang="en-GB" sz="1400" b="1" i="0" u="none" strike="noStrike" cap="none" normalizeH="0" baseline="-25000" smtClean="0">
                          <a:ln>
                            <a:noFill/>
                          </a:ln>
                          <a:solidFill>
                            <a:srgbClr val="800000"/>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2110.8</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54.7</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PPh</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2</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H</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2073.3</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17.2</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P(CF</a:t>
                      </a:r>
                      <a:r>
                        <a:rPr kumimoji="0" lang="en-GB" sz="1400" b="1" i="0" u="none" strike="noStrike" cap="none" normalizeH="0" baseline="-30000" smtClean="0">
                          <a:ln>
                            <a:noFill/>
                          </a:ln>
                          <a:solidFill>
                            <a:schemeClr val="tx1"/>
                          </a:solidFill>
                          <a:effectLst/>
                          <a:latin typeface="Times New Roman" pitchFamily="18" charset="0"/>
                          <a:cs typeface="Times New Roman" pitchFamily="18" charset="0"/>
                        </a:rPr>
                        <a:t>3</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GB" sz="1400" b="1" i="0" u="none" strike="noStrike" cap="none" normalizeH="0" baseline="-25000" smtClean="0">
                          <a:ln>
                            <a:noFill/>
                          </a:ln>
                          <a:solidFill>
                            <a:schemeClr val="tx1"/>
                          </a:solidFill>
                          <a:effectLst/>
                          <a:latin typeface="Times New Roman" pitchFamily="18" charset="0"/>
                          <a:cs typeface="Times New Roman" pitchFamily="18" charset="0"/>
                        </a:rPr>
                        <a:t>3</a:t>
                      </a:r>
                      <a:endParaRPr kumimoji="0" lang="en-GB" sz="1400" b="0" i="0" u="none" strike="noStrike" cap="none" normalizeH="0" baseline="-2500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2115.0</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58.9</a:t>
                      </a:r>
                      <a:endParaRPr kumimoji="0" lang="en-GB"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842" name="Rectangle 443"/>
          <p:cNvSpPr>
            <a:spLocks noChangeArrowheads="1"/>
          </p:cNvSpPr>
          <p:nvPr/>
        </p:nvSpPr>
        <p:spPr bwMode="auto">
          <a:xfrm>
            <a:off x="1524001" y="2910959"/>
            <a:ext cx="184731" cy="369332"/>
          </a:xfrm>
          <a:prstGeom prst="rect">
            <a:avLst/>
          </a:prstGeom>
          <a:noFill/>
          <a:ln w="9525">
            <a:noFill/>
            <a:miter lim="800000"/>
            <a:headEnd/>
            <a:tailEnd/>
          </a:ln>
        </p:spPr>
        <p:txBody>
          <a:bodyPr wrap="none" anchor="ctr">
            <a:spAutoFit/>
          </a:bodyPr>
          <a:lstStyle/>
          <a:p>
            <a:endParaRPr lang="en-IN"/>
          </a:p>
        </p:txBody>
      </p:sp>
      <p:graphicFrame>
        <p:nvGraphicFramePr>
          <p:cNvPr id="13754" name="Object 442"/>
          <p:cNvGraphicFramePr>
            <a:graphicFrameLocks noChangeAspect="1"/>
          </p:cNvGraphicFramePr>
          <p:nvPr/>
        </p:nvGraphicFramePr>
        <p:xfrm>
          <a:off x="2514600" y="5334001"/>
          <a:ext cx="6629400" cy="1146175"/>
        </p:xfrm>
        <a:graphic>
          <a:graphicData uri="http://schemas.openxmlformats.org/presentationml/2006/ole">
            <mc:AlternateContent xmlns:mc="http://schemas.openxmlformats.org/markup-compatibility/2006">
              <mc:Choice xmlns:v="urn:schemas-microsoft-com:vml" Requires="v">
                <p:oleObj spid="_x0000_s18436" name="CS ChemDraw Drawing" r:id="rId3" imgW="5169240" imgH="886680" progId="ChemDraw.Document.6.0">
                  <p:embed/>
                </p:oleObj>
              </mc:Choice>
              <mc:Fallback>
                <p:oleObj name="CS ChemDraw Drawing" r:id="rId3" imgW="5169240" imgH="8866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334001"/>
                        <a:ext cx="6629400"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51650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362200" y="5867401"/>
            <a:ext cx="6858000" cy="584775"/>
          </a:xfrm>
          <a:prstGeom prst="rect">
            <a:avLst/>
          </a:prstGeom>
          <a:noFill/>
          <a:ln w="9525">
            <a:noFill/>
            <a:miter lim="800000"/>
            <a:headEnd/>
            <a:tailEnd/>
          </a:ln>
        </p:spPr>
        <p:txBody>
          <a:bodyPr>
            <a:spAutoFit/>
          </a:bodyPr>
          <a:lstStyle/>
          <a:p>
            <a:pPr>
              <a:spcBef>
                <a:spcPct val="50000"/>
              </a:spcBef>
            </a:pPr>
            <a:r>
              <a:rPr lang="en-US" sz="1600" i="1" dirty="0"/>
              <a:t>Traditional chemists do not agree for classifying </a:t>
            </a:r>
            <a:r>
              <a:rPr lang="en-US" sz="1600" i="1" dirty="0">
                <a:solidFill>
                  <a:srgbClr val="FF0066"/>
                </a:solidFill>
              </a:rPr>
              <a:t>metal cyanide complexes</a:t>
            </a:r>
            <a:r>
              <a:rPr lang="en-US" sz="1600" i="1" dirty="0"/>
              <a:t> as </a:t>
            </a:r>
            <a:r>
              <a:rPr lang="en-US" sz="1600" i="1" dirty="0" err="1"/>
              <a:t>organometallic</a:t>
            </a:r>
            <a:r>
              <a:rPr lang="en-US" sz="1600" i="1" dirty="0"/>
              <a:t> </a:t>
            </a:r>
          </a:p>
        </p:txBody>
      </p:sp>
      <p:sp>
        <p:nvSpPr>
          <p:cNvPr id="13315" name="Text Box 5"/>
          <p:cNvSpPr txBox="1">
            <a:spLocks noChangeArrowheads="1"/>
          </p:cNvSpPr>
          <p:nvPr/>
        </p:nvSpPr>
        <p:spPr bwMode="auto">
          <a:xfrm>
            <a:off x="2438400" y="2514601"/>
            <a:ext cx="7086600" cy="3139321"/>
          </a:xfrm>
          <a:prstGeom prst="rect">
            <a:avLst/>
          </a:prstGeom>
          <a:noFill/>
          <a:ln w="9525">
            <a:noFill/>
            <a:miter lim="800000"/>
            <a:headEnd/>
            <a:tailEnd/>
          </a:ln>
        </p:spPr>
        <p:txBody>
          <a:bodyPr>
            <a:spAutoFit/>
          </a:bodyPr>
          <a:lstStyle/>
          <a:p>
            <a:pPr>
              <a:spcBef>
                <a:spcPct val="50000"/>
              </a:spcBef>
            </a:pPr>
            <a:r>
              <a:rPr lang="en-US" dirty="0"/>
              <a:t>The leading journals of the field define an "</a:t>
            </a:r>
            <a:r>
              <a:rPr lang="en-US" dirty="0" err="1"/>
              <a:t>organometallic</a:t>
            </a:r>
            <a:r>
              <a:rPr lang="en-US" dirty="0"/>
              <a:t>" compound  as one in which there is a </a:t>
            </a:r>
            <a:r>
              <a:rPr lang="en-US" dirty="0">
                <a:solidFill>
                  <a:srgbClr val="FF0066"/>
                </a:solidFill>
              </a:rPr>
              <a:t>bonding interaction (ionic or covalent, localized or delocalized) between one or more carbon atoms of an organic group or molecule and a main group, transition, lanthanide, or actinide metal atom (or atoms).</a:t>
            </a:r>
            <a:r>
              <a:rPr lang="en-US" dirty="0"/>
              <a:t> </a:t>
            </a:r>
          </a:p>
          <a:p>
            <a:pPr>
              <a:spcBef>
                <a:spcPct val="50000"/>
              </a:spcBef>
            </a:pPr>
            <a:r>
              <a:rPr lang="en-US" dirty="0"/>
              <a:t>Following longstanding tradition, organic derivatives of the metalloids  such as </a:t>
            </a:r>
            <a:r>
              <a:rPr lang="en-US" dirty="0">
                <a:solidFill>
                  <a:srgbClr val="FF0066"/>
                </a:solidFill>
              </a:rPr>
              <a:t>boron, silicon, germanium, arsenic, and tellurium</a:t>
            </a:r>
            <a:r>
              <a:rPr lang="en-US" dirty="0"/>
              <a:t> also are included in this definition. </a:t>
            </a:r>
          </a:p>
          <a:p>
            <a:pPr>
              <a:spcBef>
                <a:spcPct val="50000"/>
              </a:spcBef>
            </a:pPr>
            <a:r>
              <a:rPr lang="en-US" dirty="0"/>
              <a:t>It is also understood that the element to which carbon is bound is </a:t>
            </a:r>
            <a:r>
              <a:rPr lang="en-US" dirty="0">
                <a:solidFill>
                  <a:srgbClr val="FF0066"/>
                </a:solidFill>
              </a:rPr>
              <a:t>more electropositive than carbon</a:t>
            </a:r>
            <a:r>
              <a:rPr lang="en-US" dirty="0"/>
              <a:t> in </a:t>
            </a:r>
            <a:r>
              <a:rPr lang="en-US" dirty="0" err="1"/>
              <a:t>organometallic</a:t>
            </a:r>
            <a:r>
              <a:rPr lang="en-US" dirty="0"/>
              <a:t> chemistry.</a:t>
            </a:r>
            <a:endParaRPr lang="en-IN" dirty="0"/>
          </a:p>
        </p:txBody>
      </p:sp>
      <p:sp>
        <p:nvSpPr>
          <p:cNvPr id="13316" name="Text Box 6"/>
          <p:cNvSpPr txBox="1">
            <a:spLocks noChangeArrowheads="1"/>
          </p:cNvSpPr>
          <p:nvPr/>
        </p:nvSpPr>
        <p:spPr bwMode="auto">
          <a:xfrm>
            <a:off x="1905000" y="381001"/>
            <a:ext cx="6400800" cy="366713"/>
          </a:xfrm>
          <a:prstGeom prst="rect">
            <a:avLst/>
          </a:prstGeom>
          <a:solidFill>
            <a:srgbClr val="00FF00"/>
          </a:solidFill>
          <a:ln w="9525">
            <a:noFill/>
            <a:miter lim="800000"/>
            <a:headEnd/>
            <a:tailEnd/>
          </a:ln>
        </p:spPr>
        <p:txBody>
          <a:bodyPr>
            <a:spAutoFit/>
          </a:bodyPr>
          <a:lstStyle/>
          <a:p>
            <a:pPr>
              <a:spcBef>
                <a:spcPct val="50000"/>
              </a:spcBef>
            </a:pPr>
            <a:r>
              <a:rPr lang="en-US"/>
              <a:t>What all compounds are considered as </a:t>
            </a:r>
            <a:r>
              <a:rPr lang="en-US" b="1">
                <a:solidFill>
                  <a:srgbClr val="FF0066"/>
                </a:solidFill>
              </a:rPr>
              <a:t>organometallic</a:t>
            </a:r>
            <a:r>
              <a:rPr lang="en-US"/>
              <a:t>?</a:t>
            </a:r>
            <a:endParaRPr lang="en-IN"/>
          </a:p>
        </p:txBody>
      </p:sp>
      <p:pic>
        <p:nvPicPr>
          <p:cNvPr id="13318" name="Picture 6" descr="http://www.biologie.uni-hamburg.de/b-online/library/newton/Chy251_253/Lectures/Organometallic_Reagents/Graphic_2.GIF"/>
          <p:cNvPicPr>
            <a:picLocks noChangeAspect="1" noChangeArrowheads="1"/>
          </p:cNvPicPr>
          <p:nvPr/>
        </p:nvPicPr>
        <p:blipFill>
          <a:blip r:embed="rId2" cstate="print"/>
          <a:srcRect/>
          <a:stretch>
            <a:fillRect/>
          </a:stretch>
        </p:blipFill>
        <p:spPr bwMode="auto">
          <a:xfrm>
            <a:off x="3352800" y="990601"/>
            <a:ext cx="1447800" cy="1114425"/>
          </a:xfrm>
          <a:prstGeom prst="rect">
            <a:avLst/>
          </a:prstGeom>
          <a:noFill/>
        </p:spPr>
      </p:pic>
      <p:sp>
        <p:nvSpPr>
          <p:cNvPr id="6" name="TextBox 5"/>
          <p:cNvSpPr txBox="1"/>
          <p:nvPr/>
        </p:nvSpPr>
        <p:spPr>
          <a:xfrm>
            <a:off x="2057400" y="2133601"/>
            <a:ext cx="3962400" cy="307777"/>
          </a:xfrm>
          <a:prstGeom prst="rect">
            <a:avLst/>
          </a:prstGeom>
          <a:noFill/>
        </p:spPr>
        <p:txBody>
          <a:bodyPr wrap="square" rtlCol="0">
            <a:spAutoFit/>
          </a:bodyPr>
          <a:lstStyle/>
          <a:p>
            <a:r>
              <a:rPr lang="en-US" sz="1400" dirty="0"/>
              <a:t>C always more electronegative compared to M </a:t>
            </a:r>
          </a:p>
        </p:txBody>
      </p:sp>
    </p:spTree>
    <p:extLst>
      <p:ext uri="{BB962C8B-B14F-4D97-AF65-F5344CB8AC3E}">
        <p14:creationId xmlns:p14="http://schemas.microsoft.com/office/powerpoint/2010/main" val="2110075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11" name="Group 67"/>
          <p:cNvGraphicFramePr>
            <a:graphicFrameLocks noGrp="1"/>
          </p:cNvGraphicFramePr>
          <p:nvPr/>
        </p:nvGraphicFramePr>
        <p:xfrm>
          <a:off x="3276600" y="914400"/>
          <a:ext cx="4572000" cy="3575686"/>
        </p:xfrm>
        <a:graphic>
          <a:graphicData uri="http://schemas.openxmlformats.org/drawingml/2006/table">
            <a:tbl>
              <a:tblPr/>
              <a:tblGrid>
                <a:gridCol w="2641600"/>
                <a:gridCol w="1930400"/>
              </a:tblGrid>
              <a:tr h="5334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Times New Roman" pitchFamily="18" charset="0"/>
                        </a:rPr>
                        <a:t> </a:t>
                      </a:r>
                      <a:r>
                        <a:rPr kumimoji="0" lang="en-US" sz="1400" b="1" i="0" u="none" strike="noStrike" cap="none" normalizeH="0" baseline="0" dirty="0" smtClean="0">
                          <a:ln>
                            <a:noFill/>
                          </a:ln>
                          <a:solidFill>
                            <a:schemeClr val="tx1"/>
                          </a:solidFill>
                          <a:effectLst/>
                          <a:latin typeface="Arial" charset="0"/>
                          <a:cs typeface="Times New Roman" pitchFamily="18" charset="0"/>
                        </a:rPr>
                        <a:t>Effect of  different  co-ligands on </a:t>
                      </a:r>
                      <a:r>
                        <a:rPr kumimoji="0" lang="en-US" sz="1400" b="1" i="0" u="none" strike="noStrike" cap="none" normalizeH="0" baseline="0" dirty="0" smtClean="0">
                          <a:ln>
                            <a:noFill/>
                          </a:ln>
                          <a:solidFill>
                            <a:schemeClr val="tx1"/>
                          </a:solidFill>
                          <a:effectLst/>
                          <a:latin typeface="Arial" charset="0"/>
                          <a:cs typeface="Times New Roman" pitchFamily="18" charset="0"/>
                          <a:sym typeface="Symbol" pitchFamily="18" charset="2"/>
                        </a:rPr>
                        <a:t></a:t>
                      </a:r>
                      <a:r>
                        <a:rPr kumimoji="0" lang="en-US" sz="1400" b="1" i="0" u="none" strike="noStrike" cap="none" normalizeH="0" baseline="-30000" dirty="0" smtClean="0">
                          <a:ln>
                            <a:noFill/>
                          </a:ln>
                          <a:solidFill>
                            <a:schemeClr val="tx1"/>
                          </a:solidFill>
                          <a:effectLst/>
                          <a:latin typeface="Arial" charset="0"/>
                          <a:cs typeface="Times New Roman" pitchFamily="18" charset="0"/>
                        </a:rPr>
                        <a:t>CO</a:t>
                      </a:r>
                      <a:r>
                        <a:rPr kumimoji="0" lang="en-US" sz="1400" b="1" i="0" u="none" strike="noStrike" cap="none" normalizeH="0" baseline="0" dirty="0" smtClean="0">
                          <a:ln>
                            <a:noFill/>
                          </a:ln>
                          <a:solidFill>
                            <a:schemeClr val="tx1"/>
                          </a:solidFill>
                          <a:effectLst/>
                          <a:latin typeface="Arial" charset="0"/>
                          <a:cs typeface="Times New Roman" pitchFamily="18" charset="0"/>
                        </a:rPr>
                        <a:t> (cm</a:t>
                      </a:r>
                      <a:r>
                        <a:rPr kumimoji="0" lang="en-US" sz="1400" b="1" i="0" u="none" strike="noStrike" cap="none" normalizeH="0" baseline="30000" dirty="0" smtClean="0">
                          <a:ln>
                            <a:noFill/>
                          </a:ln>
                          <a:solidFill>
                            <a:schemeClr val="tx1"/>
                          </a:solidFill>
                          <a:effectLst/>
                          <a:latin typeface="Arial" charset="0"/>
                          <a:cs typeface="Times New Roman" pitchFamily="18" charset="0"/>
                        </a:rPr>
                        <a:t>-1</a:t>
                      </a:r>
                      <a:r>
                        <a:rPr kumimoji="0" lang="en-US" sz="1400" b="1" i="0" u="none" strike="noStrike" cap="none" normalizeH="0" baseline="0" dirty="0" smtClean="0">
                          <a:ln>
                            <a:noFill/>
                          </a:ln>
                          <a:solidFill>
                            <a:schemeClr val="tx1"/>
                          </a:solidFill>
                          <a:effectLst/>
                          <a:latin typeface="Arial" charset="0"/>
                          <a:cs typeface="Times New Roman" pitchFamily="18" charset="0"/>
                        </a:rPr>
                        <a:t>)  of  Mo(CO)</a:t>
                      </a:r>
                      <a:r>
                        <a:rPr kumimoji="0" lang="en-US" sz="1400" b="1" i="0" u="none" strike="noStrike" cap="none" normalizeH="0" baseline="-30000" dirty="0" smtClean="0">
                          <a:ln>
                            <a:noFill/>
                          </a:ln>
                          <a:solidFill>
                            <a:schemeClr val="tx1"/>
                          </a:solidFill>
                          <a:effectLst/>
                          <a:latin typeface="Arial" charset="0"/>
                          <a:cs typeface="Times New Roman" pitchFamily="18" charset="0"/>
                        </a:rPr>
                        <a:t>3</a:t>
                      </a:r>
                      <a:r>
                        <a:rPr kumimoji="0" lang="en-US" sz="1400" b="1" i="0" u="none" strike="noStrike" cap="none" normalizeH="0" baseline="0" dirty="0" smtClean="0">
                          <a:ln>
                            <a:noFill/>
                          </a:ln>
                          <a:solidFill>
                            <a:schemeClr val="tx1"/>
                          </a:solidFill>
                          <a:effectLst/>
                          <a:latin typeface="Arial" charset="0"/>
                          <a:cs typeface="Times New Roman" pitchFamily="18" charset="0"/>
                        </a:rPr>
                        <a:t>L</a:t>
                      </a:r>
                      <a:r>
                        <a:rPr kumimoji="0" lang="en-US" sz="1400" b="1" i="0" u="none" strike="noStrike" cap="none" normalizeH="0" baseline="-30000" dirty="0" smtClean="0">
                          <a:ln>
                            <a:noFill/>
                          </a:ln>
                          <a:solidFill>
                            <a:schemeClr val="tx1"/>
                          </a:solidFill>
                          <a:effectLst/>
                          <a:latin typeface="Arial" charset="0"/>
                          <a:cs typeface="Times New Roman" pitchFamily="18" charset="0"/>
                        </a:rPr>
                        <a:t>3</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Complex </a:t>
                      </a:r>
                      <a:endParaRPr kumimoji="0" lang="en-US"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(fac isomers)</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sym typeface="Symbol" pitchFamily="18" charset="2"/>
                        </a:rPr>
                        <a:t></a:t>
                      </a:r>
                      <a:r>
                        <a:rPr kumimoji="0" lang="en-US" sz="1400" b="1" i="0" u="none" strike="noStrike" cap="none" normalizeH="0" baseline="-30000" smtClean="0">
                          <a:ln>
                            <a:noFill/>
                          </a:ln>
                          <a:solidFill>
                            <a:schemeClr val="tx1"/>
                          </a:solidFill>
                          <a:effectLst/>
                          <a:latin typeface="Arial" charset="0"/>
                          <a:cs typeface="Times New Roman" pitchFamily="18" charset="0"/>
                        </a:rPr>
                        <a:t> CO</a:t>
                      </a:r>
                      <a:r>
                        <a:rPr kumimoji="0" lang="en-US" sz="1400" b="1" i="0" u="none" strike="noStrike" cap="none" normalizeH="0" baseline="0" smtClean="0">
                          <a:ln>
                            <a:noFill/>
                          </a:ln>
                          <a:solidFill>
                            <a:schemeClr val="tx1"/>
                          </a:solidFill>
                          <a:effectLst/>
                          <a:latin typeface="Arial" charset="0"/>
                          <a:cs typeface="Times New Roman" pitchFamily="18" charset="0"/>
                        </a:rPr>
                        <a:t> cm</a:t>
                      </a:r>
                      <a:r>
                        <a:rPr kumimoji="0" lang="en-US" sz="1400" b="1" i="0" u="none" strike="noStrike" cap="none" normalizeH="0" baseline="30000" smtClean="0">
                          <a:ln>
                            <a:noFill/>
                          </a:ln>
                          <a:solidFill>
                            <a:schemeClr val="tx1"/>
                          </a:solidFill>
                          <a:effectLst/>
                          <a:latin typeface="Arial" charset="0"/>
                          <a:cs typeface="Times New Roman" pitchFamily="18" charset="0"/>
                        </a:rPr>
                        <a:t>–1</a:t>
                      </a: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Mo(CO)</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(PF</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  </a:t>
                      </a:r>
                      <a:endParaRPr kumimoji="0" lang="en-US" sz="1400" b="1" i="0" u="none" strike="noStrike" cap="none" normalizeH="0" baseline="0" smtClean="0">
                        <a:ln>
                          <a:noFill/>
                        </a:ln>
                        <a:solidFill>
                          <a:schemeClr val="tx1"/>
                        </a:solidFill>
                        <a:effectLst/>
                        <a:latin typeface="Arial"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2090, 2055</a:t>
                      </a:r>
                      <a:endParaRPr kumimoji="0" lang="en-US" sz="14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Mo(CO)</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(PCl</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  </a:t>
                      </a:r>
                      <a:endParaRPr kumimoji="0" lang="en-US" sz="14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2040, 1991</a:t>
                      </a:r>
                      <a:endParaRPr kumimoji="0" lang="en-US" sz="14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Mo(CO)</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[P(OMe)</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  </a:t>
                      </a:r>
                      <a:endParaRPr kumimoji="0" lang="en-US" sz="14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1977, 1888</a:t>
                      </a:r>
                      <a:endParaRPr kumimoji="0" lang="en-US" sz="14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Mo(CO)</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(PPh</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  </a:t>
                      </a:r>
                      <a:endParaRPr kumimoji="0" lang="en-US" sz="14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1934, 1835</a:t>
                      </a:r>
                      <a:endParaRPr kumimoji="0" lang="en-US" sz="14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Mo(CO)</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(NCCH</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  </a:t>
                      </a:r>
                      <a:endParaRPr kumimoji="0" lang="en-US" sz="14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1915, 1783</a:t>
                      </a:r>
                      <a:endParaRPr kumimoji="0" lang="en-US" sz="14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300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Mo(CO)</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(dien)* </a:t>
                      </a:r>
                      <a:endParaRPr kumimoji="0" lang="en-US" sz="14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1898, 1758</a:t>
                      </a:r>
                      <a:endParaRPr kumimoji="0" lang="en-US" sz="14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Times New Roman" pitchFamily="18" charset="0"/>
                        </a:rPr>
                        <a:t>Mo(CO)</a:t>
                      </a:r>
                      <a:r>
                        <a:rPr kumimoji="0" lang="en-US" sz="1400" b="1" i="0" u="none" strike="noStrike" cap="none" normalizeH="0" baseline="-25000" dirty="0" smtClean="0">
                          <a:ln>
                            <a:noFill/>
                          </a:ln>
                          <a:solidFill>
                            <a:schemeClr val="tx1"/>
                          </a:solidFill>
                          <a:effectLst/>
                          <a:latin typeface="Arial" charset="0"/>
                          <a:cs typeface="Times New Roman" pitchFamily="18" charset="0"/>
                        </a:rPr>
                        <a:t>3</a:t>
                      </a:r>
                      <a:r>
                        <a:rPr kumimoji="0" lang="en-US" sz="1400" b="1" i="0" u="none" strike="noStrike" cap="none" normalizeH="0" baseline="0" dirty="0" smtClean="0">
                          <a:ln>
                            <a:noFill/>
                          </a:ln>
                          <a:solidFill>
                            <a:schemeClr val="tx1"/>
                          </a:solidFill>
                          <a:effectLst/>
                          <a:latin typeface="Arial" charset="0"/>
                          <a:cs typeface="Times New Roman" pitchFamily="18" charset="0"/>
                        </a:rPr>
                        <a:t>(</a:t>
                      </a:r>
                      <a:r>
                        <a:rPr kumimoji="0" lang="en-US" sz="1400" b="1" i="0" u="none" strike="noStrike" cap="none" normalizeH="0" baseline="0" smtClean="0">
                          <a:ln>
                            <a:noFill/>
                          </a:ln>
                          <a:solidFill>
                            <a:schemeClr val="tx1"/>
                          </a:solidFill>
                          <a:effectLst/>
                          <a:latin typeface="Arial" charset="0"/>
                          <a:cs typeface="Times New Roman" pitchFamily="18" charset="0"/>
                        </a:rPr>
                        <a:t>Py)</a:t>
                      </a:r>
                      <a:r>
                        <a:rPr kumimoji="0" lang="en-US" sz="1400" b="1" i="0" u="none" strike="noStrike" cap="none" normalizeH="0" baseline="-25000" smtClean="0">
                          <a:ln>
                            <a:noFill/>
                          </a:ln>
                          <a:solidFill>
                            <a:schemeClr val="tx1"/>
                          </a:solidFill>
                          <a:effectLst/>
                          <a:latin typeface="Arial" charset="0"/>
                          <a:cs typeface="Times New Roman" pitchFamily="18" charset="0"/>
                        </a:rPr>
                        <a:t>3</a:t>
                      </a:r>
                      <a:r>
                        <a:rPr kumimoji="0" lang="en-US" sz="1400" b="1" i="0" u="none" strike="noStrike" cap="none" normalizeH="0" baseline="0" smtClean="0">
                          <a:ln>
                            <a:noFill/>
                          </a:ln>
                          <a:solidFill>
                            <a:schemeClr val="tx1"/>
                          </a:solidFill>
                          <a:effectLst/>
                          <a:latin typeface="Arial" charset="0"/>
                          <a:cs typeface="Times New Roman" pitchFamily="18" charset="0"/>
                        </a:rPr>
                        <a:t>  </a:t>
                      </a:r>
                      <a:endParaRPr kumimoji="0" lang="en-US" sz="1400" b="1" i="0" u="none" strike="noStrike" cap="none" normalizeH="0" baseline="0" smtClean="0">
                        <a:ln>
                          <a:noFill/>
                        </a:ln>
                        <a:solidFill>
                          <a:schemeClr val="tx1"/>
                        </a:solidFill>
                        <a:effectLst/>
                        <a:latin typeface="Arial"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Times New Roman" pitchFamily="18" charset="0"/>
                        </a:rPr>
                        <a:t>1888, 1746</a:t>
                      </a:r>
                      <a:endParaRPr kumimoji="0" lang="en-US" sz="1400" b="1" i="0" u="none" strike="noStrike" cap="none" normalizeH="0" baseline="0" smtClean="0">
                        <a:ln>
                          <a:noFill/>
                        </a:ln>
                        <a:solidFill>
                          <a:schemeClr val="tx1"/>
                        </a:solidFill>
                        <a:effectLst/>
                        <a:latin typeface="Arial"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38" name="Text Box 61"/>
          <p:cNvSpPr txBox="1">
            <a:spLocks noChangeArrowheads="1"/>
          </p:cNvSpPr>
          <p:nvPr/>
        </p:nvSpPr>
        <p:spPr bwMode="auto">
          <a:xfrm>
            <a:off x="1981200" y="4572000"/>
            <a:ext cx="7924800" cy="1754326"/>
          </a:xfrm>
          <a:prstGeom prst="rect">
            <a:avLst/>
          </a:prstGeom>
          <a:noFill/>
          <a:ln w="9525">
            <a:noFill/>
            <a:miter lim="800000"/>
            <a:headEnd/>
            <a:tailEnd/>
          </a:ln>
        </p:spPr>
        <p:txBody>
          <a:bodyPr>
            <a:spAutoFit/>
          </a:bodyPr>
          <a:lstStyle/>
          <a:p>
            <a:r>
              <a:rPr lang="en-US" b="1" dirty="0">
                <a:solidFill>
                  <a:srgbClr val="3333CC"/>
                </a:solidFill>
              </a:rPr>
              <a:t>With each negative charge added to the metal centre, the CO stretching frequency decreases by approximately 100 cm–1.</a:t>
            </a:r>
            <a:r>
              <a:rPr lang="en-US" b="1" dirty="0">
                <a:solidFill>
                  <a:srgbClr val="CC0066"/>
                </a:solidFill>
              </a:rPr>
              <a:t> </a:t>
            </a:r>
          </a:p>
          <a:p>
            <a:endParaRPr lang="en-US" b="1" dirty="0">
              <a:solidFill>
                <a:srgbClr val="CC0066"/>
              </a:solidFill>
            </a:endParaRPr>
          </a:p>
          <a:p>
            <a:pPr algn="just"/>
            <a:r>
              <a:rPr lang="en-US" dirty="0">
                <a:solidFill>
                  <a:srgbClr val="A50021"/>
                </a:solidFill>
              </a:rPr>
              <a:t>The better the </a:t>
            </a:r>
            <a:r>
              <a:rPr lang="en-US" dirty="0">
                <a:solidFill>
                  <a:srgbClr val="A50021"/>
                </a:solidFill>
                <a:sym typeface="Symbol" pitchFamily="18" charset="2"/>
              </a:rPr>
              <a:t></a:t>
            </a:r>
            <a:r>
              <a:rPr lang="en-US" dirty="0">
                <a:solidFill>
                  <a:srgbClr val="A50021"/>
                </a:solidFill>
              </a:rPr>
              <a:t> donating capability of the other </a:t>
            </a:r>
            <a:r>
              <a:rPr lang="en-US" dirty="0" err="1">
                <a:solidFill>
                  <a:srgbClr val="A50021"/>
                </a:solidFill>
              </a:rPr>
              <a:t>ligands</a:t>
            </a:r>
            <a:r>
              <a:rPr lang="en-US" dirty="0">
                <a:solidFill>
                  <a:srgbClr val="A50021"/>
                </a:solidFill>
              </a:rPr>
              <a:t> on the metal, </a:t>
            </a:r>
            <a:r>
              <a:rPr lang="en-US" b="1" dirty="0">
                <a:solidFill>
                  <a:srgbClr val="FF0000"/>
                </a:solidFill>
              </a:rPr>
              <a:t>more electron density given to the metal</a:t>
            </a:r>
            <a:r>
              <a:rPr lang="en-US" dirty="0">
                <a:solidFill>
                  <a:srgbClr val="A50021"/>
                </a:solidFill>
              </a:rPr>
              <a:t>, </a:t>
            </a:r>
            <a:r>
              <a:rPr lang="en-US" b="1" dirty="0">
                <a:solidFill>
                  <a:srgbClr val="FF0000"/>
                </a:solidFill>
              </a:rPr>
              <a:t>more back bonding </a:t>
            </a:r>
            <a:r>
              <a:rPr lang="en-US" dirty="0">
                <a:solidFill>
                  <a:srgbClr val="A50021"/>
                </a:solidFill>
              </a:rPr>
              <a:t>(electrons in the </a:t>
            </a:r>
            <a:r>
              <a:rPr lang="en-US" dirty="0" err="1">
                <a:solidFill>
                  <a:srgbClr val="A50021"/>
                </a:solidFill>
              </a:rPr>
              <a:t>antibonding</a:t>
            </a:r>
            <a:r>
              <a:rPr lang="en-US" dirty="0">
                <a:solidFill>
                  <a:srgbClr val="A50021"/>
                </a:solidFill>
              </a:rPr>
              <a:t> orbital of CO) and  lower the CO stretching frequency.</a:t>
            </a:r>
            <a:r>
              <a:rPr lang="en-US" dirty="0">
                <a:solidFill>
                  <a:srgbClr val="CC0066"/>
                </a:solidFill>
              </a:rPr>
              <a:t> </a:t>
            </a:r>
          </a:p>
        </p:txBody>
      </p:sp>
      <p:graphicFrame>
        <p:nvGraphicFramePr>
          <p:cNvPr id="6213" name="Object 69"/>
          <p:cNvGraphicFramePr>
            <a:graphicFrameLocks noChangeAspect="1"/>
          </p:cNvGraphicFramePr>
          <p:nvPr/>
        </p:nvGraphicFramePr>
        <p:xfrm>
          <a:off x="1828800" y="2209801"/>
          <a:ext cx="1219200" cy="1058863"/>
        </p:xfrm>
        <a:graphic>
          <a:graphicData uri="http://schemas.openxmlformats.org/presentationml/2006/ole">
            <mc:AlternateContent xmlns:mc="http://schemas.openxmlformats.org/markup-compatibility/2006">
              <mc:Choice xmlns:v="urn:schemas-microsoft-com:vml" Requires="v">
                <p:oleObj spid="_x0000_s19460" name="CS ChemDraw Drawing" r:id="rId3" imgW="979920" imgH="850320" progId="ChemDraw.Document.6.0">
                  <p:embed/>
                </p:oleObj>
              </mc:Choice>
              <mc:Fallback>
                <p:oleObj name="CS ChemDraw Drawing" r:id="rId3" imgW="979920" imgH="8503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09801"/>
                        <a:ext cx="1219200"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39" name="Text Box 70"/>
          <p:cNvSpPr txBox="1">
            <a:spLocks noChangeArrowheads="1"/>
          </p:cNvSpPr>
          <p:nvPr/>
        </p:nvSpPr>
        <p:spPr bwMode="auto">
          <a:xfrm>
            <a:off x="4191000" y="381001"/>
            <a:ext cx="3810000" cy="366713"/>
          </a:xfrm>
          <a:prstGeom prst="rect">
            <a:avLst/>
          </a:prstGeom>
          <a:solidFill>
            <a:srgbClr val="00FF00"/>
          </a:solidFill>
          <a:ln w="9525">
            <a:noFill/>
            <a:miter lim="800000"/>
            <a:headEnd/>
            <a:tailEnd/>
          </a:ln>
        </p:spPr>
        <p:txBody>
          <a:bodyPr>
            <a:spAutoFit/>
          </a:bodyPr>
          <a:lstStyle/>
          <a:p>
            <a:pPr>
              <a:spcBef>
                <a:spcPct val="50000"/>
              </a:spcBef>
            </a:pPr>
            <a:r>
              <a:rPr lang="en-US" b="1"/>
              <a:t>Effect of a ligands trans to CO</a:t>
            </a:r>
          </a:p>
        </p:txBody>
      </p:sp>
      <p:sp>
        <p:nvSpPr>
          <p:cNvPr id="7" name="TextBox 6"/>
          <p:cNvSpPr txBox="1"/>
          <p:nvPr/>
        </p:nvSpPr>
        <p:spPr>
          <a:xfrm>
            <a:off x="8305800" y="1828800"/>
            <a:ext cx="2209800" cy="1477328"/>
          </a:xfrm>
          <a:prstGeom prst="rect">
            <a:avLst/>
          </a:prstGeom>
          <a:solidFill>
            <a:srgbClr val="FFFF00"/>
          </a:solidFill>
        </p:spPr>
        <p:txBody>
          <a:bodyPr wrap="square" rtlCol="0">
            <a:spAutoFit/>
          </a:bodyPr>
          <a:lstStyle/>
          <a:p>
            <a:r>
              <a:rPr lang="en-US" dirty="0">
                <a:solidFill>
                  <a:srgbClr val="FF0000"/>
                </a:solidFill>
              </a:rPr>
              <a:t>More back bonding </a:t>
            </a:r>
            <a:r>
              <a:rPr lang="en-US" dirty="0"/>
              <a:t>=</a:t>
            </a:r>
          </a:p>
          <a:p>
            <a:r>
              <a:rPr lang="en-US" dirty="0"/>
              <a:t> </a:t>
            </a:r>
            <a:r>
              <a:rPr lang="en-US" dirty="0">
                <a:solidFill>
                  <a:srgbClr val="7030A0"/>
                </a:solidFill>
              </a:rPr>
              <a:t>More lowering of the C=O bond order </a:t>
            </a:r>
            <a:r>
              <a:rPr lang="en-US" dirty="0"/>
              <a:t>= </a:t>
            </a:r>
            <a:r>
              <a:rPr lang="en-US" dirty="0">
                <a:solidFill>
                  <a:srgbClr val="00B050"/>
                </a:solidFill>
              </a:rPr>
              <a:t>More lower </a:t>
            </a:r>
            <a:r>
              <a:rPr lang="en-US" dirty="0">
                <a:solidFill>
                  <a:srgbClr val="00B050"/>
                </a:solidFill>
                <a:sym typeface="Symbol"/>
              </a:rPr>
              <a:t> </a:t>
            </a:r>
            <a:r>
              <a:rPr lang="en-US" baseline="-25000" dirty="0">
                <a:solidFill>
                  <a:srgbClr val="00B050"/>
                </a:solidFill>
                <a:sym typeface="Symbol"/>
              </a:rPr>
              <a:t>CO </a:t>
            </a:r>
            <a:r>
              <a:rPr lang="en-US" dirty="0">
                <a:solidFill>
                  <a:srgbClr val="00B050"/>
                </a:solidFill>
                <a:sym typeface="Symbol"/>
              </a:rPr>
              <a:t>stretching frequency</a:t>
            </a:r>
            <a:endParaRPr lang="en-US" baseline="-25000" dirty="0">
              <a:solidFill>
                <a:srgbClr val="00B050"/>
              </a:solidFill>
            </a:endParaRPr>
          </a:p>
        </p:txBody>
      </p:sp>
    </p:spTree>
    <p:extLst>
      <p:ext uri="{BB962C8B-B14F-4D97-AF65-F5344CB8AC3E}">
        <p14:creationId xmlns:p14="http://schemas.microsoft.com/office/powerpoint/2010/main" val="949367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6" name="Rectangle 5"/>
          <p:cNvSpPr>
            <a:spLocks noChangeArrowheads="1"/>
          </p:cNvSpPr>
          <p:nvPr/>
        </p:nvSpPr>
        <p:spPr bwMode="auto">
          <a:xfrm>
            <a:off x="1524001" y="2968109"/>
            <a:ext cx="184731" cy="369332"/>
          </a:xfrm>
          <a:prstGeom prst="rect">
            <a:avLst/>
          </a:prstGeom>
          <a:noFill/>
          <a:ln w="9525">
            <a:noFill/>
            <a:miter lim="800000"/>
            <a:headEnd/>
            <a:tailEnd/>
          </a:ln>
        </p:spPr>
        <p:txBody>
          <a:bodyPr wrap="none" anchor="ctr">
            <a:spAutoFit/>
          </a:bodyPr>
          <a:lstStyle/>
          <a:p>
            <a:endParaRPr lang="en-IN"/>
          </a:p>
        </p:txBody>
      </p:sp>
      <p:sp>
        <p:nvSpPr>
          <p:cNvPr id="8207" name="Rectangle 7"/>
          <p:cNvSpPr>
            <a:spLocks noChangeArrowheads="1"/>
          </p:cNvSpPr>
          <p:nvPr/>
        </p:nvSpPr>
        <p:spPr bwMode="auto">
          <a:xfrm>
            <a:off x="1524001" y="2163247"/>
            <a:ext cx="184731" cy="369332"/>
          </a:xfrm>
          <a:prstGeom prst="rect">
            <a:avLst/>
          </a:prstGeom>
          <a:noFill/>
          <a:ln w="9525">
            <a:noFill/>
            <a:miter lim="800000"/>
            <a:headEnd/>
            <a:tailEnd/>
          </a:ln>
        </p:spPr>
        <p:txBody>
          <a:bodyPr wrap="none" anchor="ctr">
            <a:spAutoFit/>
          </a:bodyPr>
          <a:lstStyle/>
          <a:p>
            <a:endParaRPr lang="en-IN"/>
          </a:p>
        </p:txBody>
      </p:sp>
      <p:sp>
        <p:nvSpPr>
          <p:cNvPr id="8208" name="Text Box 8"/>
          <p:cNvSpPr txBox="1">
            <a:spLocks noChangeArrowheads="1"/>
          </p:cNvSpPr>
          <p:nvPr/>
        </p:nvSpPr>
        <p:spPr bwMode="auto">
          <a:xfrm>
            <a:off x="4267200" y="228601"/>
            <a:ext cx="3962400" cy="366713"/>
          </a:xfrm>
          <a:prstGeom prst="rect">
            <a:avLst/>
          </a:prstGeom>
          <a:solidFill>
            <a:srgbClr val="00FF00"/>
          </a:solidFill>
          <a:ln w="9525">
            <a:noFill/>
            <a:miter lim="800000"/>
            <a:headEnd/>
            <a:tailEnd/>
          </a:ln>
        </p:spPr>
        <p:txBody>
          <a:bodyPr>
            <a:spAutoFit/>
          </a:bodyPr>
          <a:lstStyle/>
          <a:p>
            <a:pPr algn="ctr">
              <a:spcBef>
                <a:spcPct val="50000"/>
              </a:spcBef>
            </a:pPr>
            <a:r>
              <a:rPr lang="en-US" b="1"/>
              <a:t>Synthesis of Metal Carbonyls</a:t>
            </a:r>
          </a:p>
        </p:txBody>
      </p:sp>
      <p:sp>
        <p:nvSpPr>
          <p:cNvPr id="8209" name="Text Box 9"/>
          <p:cNvSpPr txBox="1">
            <a:spLocks noChangeArrowheads="1"/>
          </p:cNvSpPr>
          <p:nvPr/>
        </p:nvSpPr>
        <p:spPr bwMode="auto">
          <a:xfrm>
            <a:off x="2286000" y="685801"/>
            <a:ext cx="2514600" cy="366713"/>
          </a:xfrm>
          <a:prstGeom prst="rect">
            <a:avLst/>
          </a:prstGeom>
          <a:noFill/>
          <a:ln w="9525">
            <a:noFill/>
            <a:miter lim="800000"/>
            <a:headEnd/>
            <a:tailEnd/>
          </a:ln>
        </p:spPr>
        <p:txBody>
          <a:bodyPr>
            <a:spAutoFit/>
          </a:bodyPr>
          <a:lstStyle/>
          <a:p>
            <a:pPr>
              <a:spcBef>
                <a:spcPct val="50000"/>
              </a:spcBef>
            </a:pPr>
            <a:r>
              <a:rPr lang="en-US" b="1" dirty="0"/>
              <a:t>Direct </a:t>
            </a:r>
            <a:r>
              <a:rPr lang="en-US" b="1" dirty="0" err="1"/>
              <a:t>carbonylation</a:t>
            </a:r>
            <a:endParaRPr lang="en-US" b="1" dirty="0"/>
          </a:p>
        </p:txBody>
      </p:sp>
      <p:sp>
        <p:nvSpPr>
          <p:cNvPr id="8210" name="Text Box 10"/>
          <p:cNvSpPr txBox="1">
            <a:spLocks noChangeArrowheads="1"/>
          </p:cNvSpPr>
          <p:nvPr/>
        </p:nvSpPr>
        <p:spPr bwMode="auto">
          <a:xfrm>
            <a:off x="2133600" y="2057401"/>
            <a:ext cx="3429000" cy="366713"/>
          </a:xfrm>
          <a:prstGeom prst="rect">
            <a:avLst/>
          </a:prstGeom>
          <a:noFill/>
          <a:ln w="9525">
            <a:noFill/>
            <a:miter lim="800000"/>
            <a:headEnd/>
            <a:tailEnd/>
          </a:ln>
        </p:spPr>
        <p:txBody>
          <a:bodyPr>
            <a:spAutoFit/>
          </a:bodyPr>
          <a:lstStyle/>
          <a:p>
            <a:pPr>
              <a:spcBef>
                <a:spcPct val="50000"/>
              </a:spcBef>
            </a:pPr>
            <a:r>
              <a:rPr lang="en-US" b="1" dirty="0"/>
              <a:t>Reductive</a:t>
            </a:r>
            <a:r>
              <a:rPr lang="en-US" dirty="0"/>
              <a:t> </a:t>
            </a:r>
            <a:r>
              <a:rPr lang="en-US" b="1" dirty="0" err="1"/>
              <a:t>carbonylation</a:t>
            </a:r>
            <a:endParaRPr lang="en-US" b="1" dirty="0"/>
          </a:p>
        </p:txBody>
      </p:sp>
      <p:graphicFrame>
        <p:nvGraphicFramePr>
          <p:cNvPr id="8203" name="Object 11"/>
          <p:cNvGraphicFramePr>
            <a:graphicFrameLocks noChangeAspect="1"/>
          </p:cNvGraphicFramePr>
          <p:nvPr/>
        </p:nvGraphicFramePr>
        <p:xfrm>
          <a:off x="2673351" y="1149351"/>
          <a:ext cx="6943725" cy="815975"/>
        </p:xfrm>
        <a:graphic>
          <a:graphicData uri="http://schemas.openxmlformats.org/presentationml/2006/ole">
            <mc:AlternateContent xmlns:mc="http://schemas.openxmlformats.org/markup-compatibility/2006">
              <mc:Choice xmlns:v="urn:schemas-microsoft-com:vml" Requires="v">
                <p:oleObj spid="_x0000_s20486" name="CS ChemDraw Drawing" r:id="rId3" imgW="5261957" imgH="607890" progId="ChemDraw.Document.6.0">
                  <p:embed/>
                </p:oleObj>
              </mc:Choice>
              <mc:Fallback>
                <p:oleObj name="CS ChemDraw Drawing" r:id="rId3" imgW="5261957" imgH="60789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51" y="1149351"/>
                        <a:ext cx="694372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2662478" y="2514600"/>
          <a:ext cx="6755338" cy="4191000"/>
        </p:xfrm>
        <a:graphic>
          <a:graphicData uri="http://schemas.openxmlformats.org/presentationml/2006/ole">
            <mc:AlternateContent xmlns:mc="http://schemas.openxmlformats.org/markup-compatibility/2006">
              <mc:Choice xmlns:v="urn:schemas-microsoft-com:vml" Requires="v">
                <p:oleObj spid="_x0000_s20487" name="CS ChemDraw Drawing" r:id="rId5" imgW="5260608" imgH="3264037" progId="ChemDraw.Document.6.0">
                  <p:embed/>
                </p:oleObj>
              </mc:Choice>
              <mc:Fallback>
                <p:oleObj name="CS ChemDraw Drawing" r:id="rId5" imgW="5260608" imgH="3264037"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2478" y="2514600"/>
                        <a:ext cx="675533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59430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6" name="Rectangle 5"/>
          <p:cNvSpPr>
            <a:spLocks noChangeArrowheads="1"/>
          </p:cNvSpPr>
          <p:nvPr/>
        </p:nvSpPr>
        <p:spPr bwMode="auto">
          <a:xfrm>
            <a:off x="1524001" y="2772847"/>
            <a:ext cx="184731" cy="369332"/>
          </a:xfrm>
          <a:prstGeom prst="rect">
            <a:avLst/>
          </a:prstGeom>
          <a:noFill/>
          <a:ln w="9525">
            <a:noFill/>
            <a:miter lim="800000"/>
            <a:headEnd/>
            <a:tailEnd/>
          </a:ln>
        </p:spPr>
        <p:txBody>
          <a:bodyPr wrap="none" anchor="ctr">
            <a:spAutoFit/>
          </a:bodyPr>
          <a:lstStyle/>
          <a:p>
            <a:endParaRPr lang="en-IN"/>
          </a:p>
        </p:txBody>
      </p:sp>
      <p:sp>
        <p:nvSpPr>
          <p:cNvPr id="10257" name="Rectangle 7"/>
          <p:cNvSpPr>
            <a:spLocks noChangeArrowheads="1"/>
          </p:cNvSpPr>
          <p:nvPr/>
        </p:nvSpPr>
        <p:spPr bwMode="auto">
          <a:xfrm>
            <a:off x="1524001" y="2253734"/>
            <a:ext cx="184731" cy="369332"/>
          </a:xfrm>
          <a:prstGeom prst="rect">
            <a:avLst/>
          </a:prstGeom>
          <a:noFill/>
          <a:ln w="9525">
            <a:noFill/>
            <a:miter lim="800000"/>
            <a:headEnd/>
            <a:tailEnd/>
          </a:ln>
        </p:spPr>
        <p:txBody>
          <a:bodyPr wrap="none" anchor="ctr">
            <a:spAutoFit/>
          </a:bodyPr>
          <a:lstStyle/>
          <a:p>
            <a:endParaRPr lang="en-IN"/>
          </a:p>
        </p:txBody>
      </p:sp>
      <p:sp>
        <p:nvSpPr>
          <p:cNvPr id="10258" name="Rectangle 9"/>
          <p:cNvSpPr>
            <a:spLocks noChangeArrowheads="1"/>
          </p:cNvSpPr>
          <p:nvPr/>
        </p:nvSpPr>
        <p:spPr bwMode="auto">
          <a:xfrm>
            <a:off x="1524001" y="2882384"/>
            <a:ext cx="184731" cy="369332"/>
          </a:xfrm>
          <a:prstGeom prst="rect">
            <a:avLst/>
          </a:prstGeom>
          <a:noFill/>
          <a:ln w="9525">
            <a:noFill/>
            <a:miter lim="800000"/>
            <a:headEnd/>
            <a:tailEnd/>
          </a:ln>
        </p:spPr>
        <p:txBody>
          <a:bodyPr wrap="none" anchor="ctr">
            <a:spAutoFit/>
          </a:bodyPr>
          <a:lstStyle/>
          <a:p>
            <a:endParaRPr lang="en-IN"/>
          </a:p>
        </p:txBody>
      </p:sp>
      <p:graphicFrame>
        <p:nvGraphicFramePr>
          <p:cNvPr id="10251" name="Object 11"/>
          <p:cNvGraphicFramePr>
            <a:graphicFrameLocks noChangeAspect="1"/>
          </p:cNvGraphicFramePr>
          <p:nvPr/>
        </p:nvGraphicFramePr>
        <p:xfrm>
          <a:off x="3200400" y="4419601"/>
          <a:ext cx="4343400" cy="902091"/>
        </p:xfrm>
        <a:graphic>
          <a:graphicData uri="http://schemas.openxmlformats.org/presentationml/2006/ole">
            <mc:AlternateContent xmlns:mc="http://schemas.openxmlformats.org/markup-compatibility/2006">
              <mc:Choice xmlns:v="urn:schemas-microsoft-com:vml" Requires="v">
                <p:oleObj spid="_x0000_s21512" name="CS ChemDraw Drawing" r:id="rId3" imgW="3529800" imgH="733320" progId="ChemDraw.Document.6.0">
                  <p:embed/>
                </p:oleObj>
              </mc:Choice>
              <mc:Fallback>
                <p:oleObj name="CS ChemDraw Drawing" r:id="rId3" imgW="3529800" imgH="7333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419601"/>
                        <a:ext cx="4343400" cy="90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9" name="Text Box 12"/>
          <p:cNvSpPr txBox="1">
            <a:spLocks noChangeArrowheads="1"/>
          </p:cNvSpPr>
          <p:nvPr/>
        </p:nvSpPr>
        <p:spPr bwMode="auto">
          <a:xfrm>
            <a:off x="3124200" y="228601"/>
            <a:ext cx="4876800" cy="366713"/>
          </a:xfrm>
          <a:prstGeom prst="rect">
            <a:avLst/>
          </a:prstGeom>
          <a:solidFill>
            <a:srgbClr val="00FF00"/>
          </a:solidFill>
          <a:ln w="9525">
            <a:noFill/>
            <a:miter lim="800000"/>
            <a:headEnd/>
            <a:tailEnd/>
          </a:ln>
        </p:spPr>
        <p:txBody>
          <a:bodyPr>
            <a:spAutoFit/>
          </a:bodyPr>
          <a:lstStyle/>
          <a:p>
            <a:pPr>
              <a:spcBef>
                <a:spcPct val="50000"/>
              </a:spcBef>
            </a:pPr>
            <a:r>
              <a:rPr lang="en-US" b="1" dirty="0"/>
              <a:t>Reactions  of Metal Carbonyls</a:t>
            </a:r>
          </a:p>
        </p:txBody>
      </p:sp>
      <p:graphicFrame>
        <p:nvGraphicFramePr>
          <p:cNvPr id="10254" name="Object 14"/>
          <p:cNvGraphicFramePr>
            <a:graphicFrameLocks noChangeAspect="1"/>
          </p:cNvGraphicFramePr>
          <p:nvPr/>
        </p:nvGraphicFramePr>
        <p:xfrm>
          <a:off x="3352800" y="4114800"/>
          <a:ext cx="2438400" cy="211138"/>
        </p:xfrm>
        <a:graphic>
          <a:graphicData uri="http://schemas.openxmlformats.org/presentationml/2006/ole">
            <mc:AlternateContent xmlns:mc="http://schemas.openxmlformats.org/markup-compatibility/2006">
              <mc:Choice xmlns:v="urn:schemas-microsoft-com:vml" Requires="v">
                <p:oleObj spid="_x0000_s21513" name="CS ChemDraw Drawing" r:id="rId5" imgW="1765440" imgH="153000" progId="ChemDraw.Document.6.0">
                  <p:embed/>
                </p:oleObj>
              </mc:Choice>
              <mc:Fallback>
                <p:oleObj name="CS ChemDraw Drawing" r:id="rId5" imgW="1765440" imgH="15300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114800"/>
                        <a:ext cx="243840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5" name="Object 15"/>
          <p:cNvGraphicFramePr>
            <a:graphicFrameLocks noChangeAspect="1"/>
          </p:cNvGraphicFramePr>
          <p:nvPr/>
        </p:nvGraphicFramePr>
        <p:xfrm>
          <a:off x="3276600" y="762001"/>
          <a:ext cx="4038600" cy="3297049"/>
        </p:xfrm>
        <a:graphic>
          <a:graphicData uri="http://schemas.openxmlformats.org/presentationml/2006/ole">
            <mc:AlternateContent xmlns:mc="http://schemas.openxmlformats.org/markup-compatibility/2006">
              <mc:Choice xmlns:v="urn:schemas-microsoft-com:vml" Requires="v">
                <p:oleObj spid="_x0000_s21514" name="CS ChemDraw Drawing" r:id="rId7" imgW="3275280" imgH="2672640" progId="ChemDraw.Document.6.0">
                  <p:embed/>
                </p:oleObj>
              </mc:Choice>
              <mc:Fallback>
                <p:oleObj name="CS ChemDraw Drawing" r:id="rId7" imgW="3275280" imgH="267264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762001"/>
                        <a:ext cx="4038600" cy="329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61" name="Picture 6"/>
          <p:cNvPicPr>
            <a:picLocks noChangeAspect="1" noChangeArrowheads="1"/>
          </p:cNvPicPr>
          <p:nvPr/>
        </p:nvPicPr>
        <p:blipFill>
          <a:blip r:embed="rId9"/>
          <a:srcRect r="21110" b="43750"/>
          <a:stretch>
            <a:fillRect/>
          </a:stretch>
        </p:blipFill>
        <p:spPr bwMode="auto">
          <a:xfrm>
            <a:off x="2667000" y="5334000"/>
            <a:ext cx="5638800" cy="685800"/>
          </a:xfrm>
          <a:prstGeom prst="rect">
            <a:avLst/>
          </a:prstGeom>
          <a:noFill/>
          <a:ln w="9525">
            <a:noFill/>
            <a:miter lim="800000"/>
            <a:headEnd/>
            <a:tailEnd/>
          </a:ln>
        </p:spPr>
      </p:pic>
      <p:sp>
        <p:nvSpPr>
          <p:cNvPr id="12" name="TextBox 11"/>
          <p:cNvSpPr txBox="1"/>
          <p:nvPr/>
        </p:nvSpPr>
        <p:spPr>
          <a:xfrm>
            <a:off x="8458200" y="4572000"/>
            <a:ext cx="1905000" cy="1477328"/>
          </a:xfrm>
          <a:prstGeom prst="rect">
            <a:avLst/>
          </a:prstGeom>
          <a:noFill/>
        </p:spPr>
        <p:txBody>
          <a:bodyPr wrap="square" rtlCol="0">
            <a:spAutoFit/>
          </a:bodyPr>
          <a:lstStyle/>
          <a:p>
            <a:r>
              <a:rPr lang="en-US" dirty="0"/>
              <a:t>In the presence of  UV radiation a </a:t>
            </a:r>
            <a:r>
              <a:rPr lang="en-US" dirty="0" err="1"/>
              <a:t>monodentate</a:t>
            </a:r>
            <a:r>
              <a:rPr lang="en-US" dirty="0"/>
              <a:t> </a:t>
            </a:r>
            <a:r>
              <a:rPr lang="en-US" dirty="0" err="1"/>
              <a:t>ligand</a:t>
            </a:r>
            <a:r>
              <a:rPr lang="en-US" dirty="0"/>
              <a:t>  displaces only one CO unit</a:t>
            </a:r>
          </a:p>
        </p:txBody>
      </p:sp>
    </p:spTree>
    <p:extLst>
      <p:ext uri="{BB962C8B-B14F-4D97-AF65-F5344CB8AC3E}">
        <p14:creationId xmlns:p14="http://schemas.microsoft.com/office/powerpoint/2010/main" val="688035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1" name="Rectangle 2"/>
          <p:cNvSpPr>
            <a:spLocks noChangeArrowheads="1"/>
          </p:cNvSpPr>
          <p:nvPr/>
        </p:nvSpPr>
        <p:spPr bwMode="auto">
          <a:xfrm>
            <a:off x="1524001" y="2772847"/>
            <a:ext cx="184731" cy="369332"/>
          </a:xfrm>
          <a:prstGeom prst="rect">
            <a:avLst/>
          </a:prstGeom>
          <a:noFill/>
          <a:ln w="9525">
            <a:noFill/>
            <a:miter lim="800000"/>
            <a:headEnd/>
            <a:tailEnd/>
          </a:ln>
        </p:spPr>
        <p:txBody>
          <a:bodyPr wrap="none" anchor="ctr">
            <a:spAutoFit/>
          </a:bodyPr>
          <a:lstStyle/>
          <a:p>
            <a:endParaRPr lang="en-IN"/>
          </a:p>
        </p:txBody>
      </p:sp>
      <p:sp>
        <p:nvSpPr>
          <p:cNvPr id="17422" name="Rectangle 3"/>
          <p:cNvSpPr>
            <a:spLocks noChangeArrowheads="1"/>
          </p:cNvSpPr>
          <p:nvPr/>
        </p:nvSpPr>
        <p:spPr bwMode="auto">
          <a:xfrm>
            <a:off x="1524001" y="2253734"/>
            <a:ext cx="184731" cy="369332"/>
          </a:xfrm>
          <a:prstGeom prst="rect">
            <a:avLst/>
          </a:prstGeom>
          <a:noFill/>
          <a:ln w="9525">
            <a:noFill/>
            <a:miter lim="800000"/>
            <a:headEnd/>
            <a:tailEnd/>
          </a:ln>
        </p:spPr>
        <p:txBody>
          <a:bodyPr wrap="none" anchor="ctr">
            <a:spAutoFit/>
          </a:bodyPr>
          <a:lstStyle/>
          <a:p>
            <a:endParaRPr lang="en-IN"/>
          </a:p>
        </p:txBody>
      </p:sp>
      <p:sp>
        <p:nvSpPr>
          <p:cNvPr id="17423" name="Rectangle 4"/>
          <p:cNvSpPr>
            <a:spLocks noChangeArrowheads="1"/>
          </p:cNvSpPr>
          <p:nvPr/>
        </p:nvSpPr>
        <p:spPr bwMode="auto">
          <a:xfrm>
            <a:off x="1524001" y="2882384"/>
            <a:ext cx="184731" cy="369332"/>
          </a:xfrm>
          <a:prstGeom prst="rect">
            <a:avLst/>
          </a:prstGeom>
          <a:noFill/>
          <a:ln w="9525">
            <a:noFill/>
            <a:miter lim="800000"/>
            <a:headEnd/>
            <a:tailEnd/>
          </a:ln>
        </p:spPr>
        <p:txBody>
          <a:bodyPr wrap="none" anchor="ctr">
            <a:spAutoFit/>
          </a:bodyPr>
          <a:lstStyle/>
          <a:p>
            <a:endParaRPr lang="en-IN"/>
          </a:p>
        </p:txBody>
      </p:sp>
      <p:sp>
        <p:nvSpPr>
          <p:cNvPr id="17424" name="Text Box 6"/>
          <p:cNvSpPr txBox="1">
            <a:spLocks noChangeArrowheads="1"/>
          </p:cNvSpPr>
          <p:nvPr/>
        </p:nvSpPr>
        <p:spPr bwMode="auto">
          <a:xfrm>
            <a:off x="3352800" y="228601"/>
            <a:ext cx="4876800" cy="366713"/>
          </a:xfrm>
          <a:prstGeom prst="rect">
            <a:avLst/>
          </a:prstGeom>
          <a:solidFill>
            <a:srgbClr val="00FF00"/>
          </a:solidFill>
          <a:ln w="9525">
            <a:noFill/>
            <a:miter lim="800000"/>
            <a:headEnd/>
            <a:tailEnd/>
          </a:ln>
        </p:spPr>
        <p:txBody>
          <a:bodyPr>
            <a:spAutoFit/>
          </a:bodyPr>
          <a:lstStyle/>
          <a:p>
            <a:pPr>
              <a:spcBef>
                <a:spcPct val="50000"/>
              </a:spcBef>
            </a:pPr>
            <a:r>
              <a:rPr lang="en-US" b="1"/>
              <a:t>Reactions  of Metal Carbonyls</a:t>
            </a:r>
          </a:p>
        </p:txBody>
      </p:sp>
      <p:graphicFrame>
        <p:nvGraphicFramePr>
          <p:cNvPr id="17417" name="Object 9"/>
          <p:cNvGraphicFramePr>
            <a:graphicFrameLocks noChangeAspect="1"/>
          </p:cNvGraphicFramePr>
          <p:nvPr/>
        </p:nvGraphicFramePr>
        <p:xfrm>
          <a:off x="2438401" y="838200"/>
          <a:ext cx="7546975" cy="2579688"/>
        </p:xfrm>
        <a:graphic>
          <a:graphicData uri="http://schemas.openxmlformats.org/presentationml/2006/ole">
            <mc:AlternateContent xmlns:mc="http://schemas.openxmlformats.org/markup-compatibility/2006">
              <mc:Choice xmlns:v="urn:schemas-microsoft-com:vml" Requires="v">
                <p:oleObj spid="_x0000_s22534" name="CS ChemDraw Drawing" r:id="rId3" imgW="5699880" imgH="3591720" progId="ChemDraw.Document.6.0">
                  <p:embed/>
                </p:oleObj>
              </mc:Choice>
              <mc:Fallback>
                <p:oleObj name="CS ChemDraw Drawing" r:id="rId3" imgW="5699880" imgH="35917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42659"/>
                      <a:stretch>
                        <a:fillRect/>
                      </a:stretch>
                    </p:blipFill>
                    <p:spPr bwMode="auto">
                      <a:xfrm>
                        <a:off x="2438401" y="838200"/>
                        <a:ext cx="7546975"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0" name="Object 12"/>
          <p:cNvGraphicFramePr>
            <a:graphicFrameLocks noChangeAspect="1"/>
          </p:cNvGraphicFramePr>
          <p:nvPr/>
        </p:nvGraphicFramePr>
        <p:xfrm>
          <a:off x="3352800" y="3657600"/>
          <a:ext cx="6705600" cy="2801938"/>
        </p:xfrm>
        <a:graphic>
          <a:graphicData uri="http://schemas.openxmlformats.org/presentationml/2006/ole">
            <mc:AlternateContent xmlns:mc="http://schemas.openxmlformats.org/markup-compatibility/2006">
              <mc:Choice xmlns:v="urn:schemas-microsoft-com:vml" Requires="v">
                <p:oleObj spid="_x0000_s22535" name="CS ChemDraw Drawing" r:id="rId5" imgW="5139720" imgH="2179440" progId="ChemDraw.Document.6.0">
                  <p:embed/>
                </p:oleObj>
              </mc:Choice>
              <mc:Fallback>
                <p:oleObj name="CS ChemDraw Drawing" r:id="rId5" imgW="5139720" imgH="217944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657600"/>
                        <a:ext cx="6705600" cy="280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93388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2465" name="Object 1"/>
          <p:cNvGraphicFramePr>
            <a:graphicFrameLocks noChangeAspect="1"/>
          </p:cNvGraphicFramePr>
          <p:nvPr/>
        </p:nvGraphicFramePr>
        <p:xfrm>
          <a:off x="2438401" y="3352800"/>
          <a:ext cx="7310605" cy="2819400"/>
        </p:xfrm>
        <a:graphic>
          <a:graphicData uri="http://schemas.openxmlformats.org/presentationml/2006/ole">
            <mc:AlternateContent xmlns:mc="http://schemas.openxmlformats.org/markup-compatibility/2006">
              <mc:Choice xmlns:v="urn:schemas-microsoft-com:vml" Requires="v">
                <p:oleObj spid="_x0000_s23556" name="CS ChemDraw Drawing" r:id="rId3" imgW="5806440" imgH="2238480" progId="ChemDraw.Document.6.0">
                  <p:embed/>
                </p:oleObj>
              </mc:Choice>
              <mc:Fallback>
                <p:oleObj name="CS ChemDraw Drawing" r:id="rId3" imgW="5806440" imgH="22384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3352800"/>
                        <a:ext cx="7310605"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362200" y="1905000"/>
            <a:ext cx="7848600" cy="707886"/>
          </a:xfrm>
          <a:prstGeom prst="rect">
            <a:avLst/>
          </a:prstGeom>
        </p:spPr>
        <p:txBody>
          <a:bodyPr wrap="square">
            <a:spAutoFit/>
          </a:bodyPr>
          <a:lstStyle/>
          <a:p>
            <a:pPr lvl="0"/>
            <a:r>
              <a:rPr lang="en-US" sz="2000" dirty="0"/>
              <a:t>Give a scheme for the synthesis of </a:t>
            </a:r>
            <a:r>
              <a:rPr lang="en-US" sz="2000" dirty="0" err="1"/>
              <a:t>Mn</a:t>
            </a:r>
            <a:r>
              <a:rPr lang="en-US" sz="2000" dirty="0"/>
              <a:t>(CO)</a:t>
            </a:r>
            <a:r>
              <a:rPr lang="en-US" sz="2000" baseline="-25000" dirty="0"/>
              <a:t>4</a:t>
            </a:r>
            <a:r>
              <a:rPr lang="en-US" sz="2000" dirty="0"/>
              <a:t>(PPh</a:t>
            </a:r>
            <a:r>
              <a:rPr lang="en-US" sz="2000" baseline="-25000" dirty="0"/>
              <a:t>3</a:t>
            </a:r>
            <a:r>
              <a:rPr lang="en-US" sz="2000" dirty="0"/>
              <a:t>)[C(O)CH</a:t>
            </a:r>
            <a:r>
              <a:rPr lang="en-US" sz="2000" baseline="-25000" dirty="0"/>
              <a:t>3</a:t>
            </a:r>
            <a:r>
              <a:rPr lang="en-US" sz="2000" dirty="0"/>
              <a:t>] starting from Manganese acetate, </a:t>
            </a:r>
            <a:r>
              <a:rPr lang="en-US" sz="2000" dirty="0" err="1"/>
              <a:t>Mn</a:t>
            </a:r>
            <a:r>
              <a:rPr lang="en-US" sz="2000" dirty="0"/>
              <a:t>(</a:t>
            </a:r>
            <a:r>
              <a:rPr lang="en-US" sz="2000" dirty="0" err="1"/>
              <a:t>OAc</a:t>
            </a:r>
            <a:r>
              <a:rPr lang="en-US" sz="2000" dirty="0"/>
              <a:t>)</a:t>
            </a:r>
            <a:r>
              <a:rPr lang="en-US" sz="2000" baseline="-25000" dirty="0"/>
              <a:t>2</a:t>
            </a:r>
            <a:r>
              <a:rPr lang="en-US" sz="2000" dirty="0"/>
              <a:t>.</a:t>
            </a:r>
          </a:p>
        </p:txBody>
      </p:sp>
      <p:sp>
        <p:nvSpPr>
          <p:cNvPr id="5" name="TextBox 4"/>
          <p:cNvSpPr txBox="1"/>
          <p:nvPr/>
        </p:nvSpPr>
        <p:spPr>
          <a:xfrm>
            <a:off x="4495800" y="685800"/>
            <a:ext cx="3429000" cy="381000"/>
          </a:xfrm>
          <a:prstGeom prst="rect">
            <a:avLst/>
          </a:prstGeom>
          <a:noFill/>
        </p:spPr>
        <p:txBody>
          <a:bodyPr wrap="square" rtlCol="0">
            <a:spAutoFit/>
          </a:bodyPr>
          <a:lstStyle/>
          <a:p>
            <a:r>
              <a:rPr lang="en-US" b="1" dirty="0">
                <a:solidFill>
                  <a:srgbClr val="FF0000"/>
                </a:solidFill>
              </a:rPr>
              <a:t>Problem solving - synthesis</a:t>
            </a:r>
          </a:p>
        </p:txBody>
      </p:sp>
    </p:spTree>
    <p:extLst>
      <p:ext uri="{BB962C8B-B14F-4D97-AF65-F5344CB8AC3E}">
        <p14:creationId xmlns:p14="http://schemas.microsoft.com/office/powerpoint/2010/main" val="11643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2465"/>
                                        </p:tgtEl>
                                        <p:attrNameLst>
                                          <p:attrName>style.visibility</p:attrName>
                                        </p:attrNameLst>
                                      </p:cBhvr>
                                      <p:to>
                                        <p:strVal val="visible"/>
                                      </p:to>
                                    </p:set>
                                    <p:animEffect transition="in" filter="blinds(horizontal)">
                                      <p:cBhvr>
                                        <p:cTn id="12" dur="500"/>
                                        <p:tgtEl>
                                          <p:spTgt spid="6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4"/>
          <p:cNvSpPr txBox="1">
            <a:spLocks noChangeArrowheads="1"/>
          </p:cNvSpPr>
          <p:nvPr/>
        </p:nvSpPr>
        <p:spPr bwMode="auto">
          <a:xfrm>
            <a:off x="4191000" y="685801"/>
            <a:ext cx="3810000" cy="366713"/>
          </a:xfrm>
          <a:prstGeom prst="rect">
            <a:avLst/>
          </a:prstGeom>
          <a:solidFill>
            <a:srgbClr val="00FF00"/>
          </a:solidFill>
          <a:ln w="9525">
            <a:noFill/>
            <a:miter lim="800000"/>
            <a:headEnd/>
            <a:tailEnd/>
          </a:ln>
        </p:spPr>
        <p:txBody>
          <a:bodyPr>
            <a:spAutoFit/>
          </a:bodyPr>
          <a:lstStyle/>
          <a:p>
            <a:pPr algn="ctr">
              <a:spcBef>
                <a:spcPct val="50000"/>
              </a:spcBef>
            </a:pPr>
            <a:r>
              <a:rPr lang="en-US" b="1" dirty="0">
                <a:sym typeface="Symbol" pitchFamily="18" charset="2"/>
              </a:rPr>
              <a:t>Metal- Sandwich compounds</a:t>
            </a:r>
          </a:p>
        </p:txBody>
      </p:sp>
      <p:pic>
        <p:nvPicPr>
          <p:cNvPr id="40962" name="Picture 7"/>
          <p:cNvPicPr>
            <a:picLocks noChangeAspect="1" noChangeArrowheads="1"/>
          </p:cNvPicPr>
          <p:nvPr/>
        </p:nvPicPr>
        <p:blipFill>
          <a:blip r:embed="rId2"/>
          <a:srcRect/>
          <a:stretch>
            <a:fillRect/>
          </a:stretch>
        </p:blipFill>
        <p:spPr bwMode="auto">
          <a:xfrm>
            <a:off x="3733801" y="3276600"/>
            <a:ext cx="881063" cy="1295400"/>
          </a:xfrm>
          <a:prstGeom prst="rect">
            <a:avLst/>
          </a:prstGeom>
          <a:noFill/>
          <a:ln w="9525">
            <a:noFill/>
            <a:miter lim="800000"/>
            <a:headEnd/>
            <a:tailEnd/>
          </a:ln>
        </p:spPr>
      </p:pic>
      <p:pic>
        <p:nvPicPr>
          <p:cNvPr id="40963" name="Picture 10"/>
          <p:cNvPicPr>
            <a:picLocks noChangeAspect="1" noChangeArrowheads="1"/>
          </p:cNvPicPr>
          <p:nvPr/>
        </p:nvPicPr>
        <p:blipFill>
          <a:blip r:embed="rId3"/>
          <a:srcRect r="9244"/>
          <a:stretch>
            <a:fillRect/>
          </a:stretch>
        </p:blipFill>
        <p:spPr bwMode="auto">
          <a:xfrm>
            <a:off x="6324601" y="3200400"/>
            <a:ext cx="784225" cy="1371600"/>
          </a:xfrm>
          <a:prstGeom prst="rect">
            <a:avLst/>
          </a:prstGeom>
          <a:noFill/>
          <a:ln w="9525">
            <a:noFill/>
            <a:miter lim="800000"/>
            <a:headEnd/>
            <a:tailEnd/>
          </a:ln>
        </p:spPr>
      </p:pic>
      <p:pic>
        <p:nvPicPr>
          <p:cNvPr id="40964" name="Picture 12"/>
          <p:cNvPicPr>
            <a:picLocks noChangeAspect="1" noChangeArrowheads="1"/>
          </p:cNvPicPr>
          <p:nvPr/>
        </p:nvPicPr>
        <p:blipFill>
          <a:blip r:embed="rId4"/>
          <a:srcRect/>
          <a:stretch>
            <a:fillRect/>
          </a:stretch>
        </p:blipFill>
        <p:spPr bwMode="auto">
          <a:xfrm>
            <a:off x="7467601" y="3276600"/>
            <a:ext cx="936625" cy="1219200"/>
          </a:xfrm>
          <a:prstGeom prst="rect">
            <a:avLst/>
          </a:prstGeom>
          <a:noFill/>
          <a:ln w="9525">
            <a:noFill/>
            <a:miter lim="800000"/>
            <a:headEnd/>
            <a:tailEnd/>
          </a:ln>
        </p:spPr>
      </p:pic>
      <p:pic>
        <p:nvPicPr>
          <p:cNvPr id="40965" name="Picture 14"/>
          <p:cNvPicPr>
            <a:picLocks noChangeAspect="1" noChangeArrowheads="1"/>
          </p:cNvPicPr>
          <p:nvPr/>
        </p:nvPicPr>
        <p:blipFill>
          <a:blip r:embed="rId5"/>
          <a:srcRect/>
          <a:stretch>
            <a:fillRect/>
          </a:stretch>
        </p:blipFill>
        <p:spPr bwMode="auto">
          <a:xfrm>
            <a:off x="9448801" y="4724401"/>
            <a:ext cx="1050925" cy="1571625"/>
          </a:xfrm>
          <a:prstGeom prst="rect">
            <a:avLst/>
          </a:prstGeom>
          <a:noFill/>
          <a:ln w="9525">
            <a:noFill/>
            <a:miter lim="800000"/>
            <a:headEnd/>
            <a:tailEnd/>
          </a:ln>
        </p:spPr>
      </p:pic>
      <p:pic>
        <p:nvPicPr>
          <p:cNvPr id="40966" name="Picture 16"/>
          <p:cNvPicPr>
            <a:picLocks noChangeAspect="1" noChangeArrowheads="1"/>
          </p:cNvPicPr>
          <p:nvPr/>
        </p:nvPicPr>
        <p:blipFill>
          <a:blip r:embed="rId6"/>
          <a:srcRect/>
          <a:stretch>
            <a:fillRect/>
          </a:stretch>
        </p:blipFill>
        <p:spPr bwMode="auto">
          <a:xfrm>
            <a:off x="4953001" y="3200400"/>
            <a:ext cx="823913" cy="1143000"/>
          </a:xfrm>
          <a:prstGeom prst="rect">
            <a:avLst/>
          </a:prstGeom>
          <a:noFill/>
          <a:ln w="9525">
            <a:noFill/>
            <a:miter lim="800000"/>
            <a:headEnd/>
            <a:tailEnd/>
          </a:ln>
        </p:spPr>
      </p:pic>
      <p:pic>
        <p:nvPicPr>
          <p:cNvPr id="49157" name="Picture 16" descr="Ferrocene"/>
          <p:cNvPicPr>
            <a:picLocks noChangeAspect="1" noChangeArrowheads="1"/>
          </p:cNvPicPr>
          <p:nvPr/>
        </p:nvPicPr>
        <p:blipFill>
          <a:blip r:embed="rId7"/>
          <a:srcRect l="35873" t="4120" r="34729" b="3746"/>
          <a:stretch>
            <a:fillRect/>
          </a:stretch>
        </p:blipFill>
        <p:spPr bwMode="auto">
          <a:xfrm>
            <a:off x="4038600" y="4800600"/>
            <a:ext cx="1048512" cy="1524000"/>
          </a:xfrm>
          <a:prstGeom prst="rect">
            <a:avLst/>
          </a:prstGeom>
          <a:noFill/>
        </p:spPr>
      </p:pic>
      <p:pic>
        <p:nvPicPr>
          <p:cNvPr id="49156" name="Picture 4" descr="CpCoCb"/>
          <p:cNvPicPr>
            <a:picLocks noChangeAspect="1" noChangeArrowheads="1"/>
          </p:cNvPicPr>
          <p:nvPr/>
        </p:nvPicPr>
        <p:blipFill>
          <a:blip r:embed="rId8"/>
          <a:srcRect l="35606" t="3226" r="35954" b="3970"/>
          <a:stretch>
            <a:fillRect/>
          </a:stretch>
        </p:blipFill>
        <p:spPr bwMode="auto">
          <a:xfrm>
            <a:off x="2895601" y="4800601"/>
            <a:ext cx="1038225" cy="1563445"/>
          </a:xfrm>
          <a:prstGeom prst="rect">
            <a:avLst/>
          </a:prstGeom>
          <a:noFill/>
        </p:spPr>
      </p:pic>
      <p:pic>
        <p:nvPicPr>
          <p:cNvPr id="49155" name="Picture 18" descr="PhMnCp"/>
          <p:cNvPicPr>
            <a:picLocks noChangeAspect="1" noChangeArrowheads="1"/>
          </p:cNvPicPr>
          <p:nvPr/>
        </p:nvPicPr>
        <p:blipFill>
          <a:blip r:embed="rId9" cstate="print"/>
          <a:srcRect l="29726" t="2324" r="30345" b="3108"/>
          <a:stretch>
            <a:fillRect/>
          </a:stretch>
        </p:blipFill>
        <p:spPr bwMode="auto">
          <a:xfrm>
            <a:off x="5181600" y="4800601"/>
            <a:ext cx="1219200" cy="1559169"/>
          </a:xfrm>
          <a:prstGeom prst="rect">
            <a:avLst/>
          </a:prstGeom>
          <a:noFill/>
        </p:spPr>
      </p:pic>
      <p:pic>
        <p:nvPicPr>
          <p:cNvPr id="49154" name="Picture 19" descr="PhCrPh"/>
          <p:cNvPicPr>
            <a:picLocks noChangeAspect="1" noChangeArrowheads="1"/>
          </p:cNvPicPr>
          <p:nvPr/>
        </p:nvPicPr>
        <p:blipFill>
          <a:blip r:embed="rId10" cstate="print"/>
          <a:srcRect/>
          <a:stretch>
            <a:fillRect/>
          </a:stretch>
        </p:blipFill>
        <p:spPr bwMode="auto">
          <a:xfrm>
            <a:off x="6477000" y="4800600"/>
            <a:ext cx="1354394" cy="1524000"/>
          </a:xfrm>
          <a:prstGeom prst="rect">
            <a:avLst/>
          </a:prstGeom>
          <a:noFill/>
        </p:spPr>
      </p:pic>
      <p:pic>
        <p:nvPicPr>
          <p:cNvPr id="49153" name="Picture 20" descr="cif C7H7CrC5H5"/>
          <p:cNvPicPr>
            <a:picLocks noChangeAspect="1" noChangeArrowheads="1"/>
          </p:cNvPicPr>
          <p:nvPr/>
        </p:nvPicPr>
        <p:blipFill>
          <a:blip r:embed="rId11" cstate="print"/>
          <a:srcRect/>
          <a:stretch>
            <a:fillRect/>
          </a:stretch>
        </p:blipFill>
        <p:spPr bwMode="auto">
          <a:xfrm>
            <a:off x="7772400" y="4754337"/>
            <a:ext cx="1371600" cy="1579789"/>
          </a:xfrm>
          <a:prstGeom prst="rect">
            <a:avLst/>
          </a:prstGeom>
          <a:noFill/>
        </p:spPr>
      </p:pic>
      <p:sp>
        <p:nvSpPr>
          <p:cNvPr id="49158" name="Rectangle 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9" name="Rectangle 7"/>
          <p:cNvSpPr>
            <a:spLocks noChangeArrowheads="1"/>
          </p:cNvSpPr>
          <p:nvPr/>
        </p:nvSpPr>
        <p:spPr bwMode="auto">
          <a:xfrm>
            <a:off x="5965195" y="1737926"/>
            <a:ext cx="26161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1200" b="1">
                <a:latin typeface="Times New Roman" pitchFamily="18" charset="0"/>
                <a:ea typeface="Times New Roman" pitchFamily="18" charset="0"/>
                <a:cs typeface="Times New Roman" pitchFamily="18" charset="0"/>
              </a:rPr>
              <a:t>  </a:t>
            </a:r>
            <a:endParaRPr lang="en-US">
              <a:latin typeface="Arial" pitchFamily="34" charset="0"/>
              <a:cs typeface="Arial" pitchFamily="34" charset="0"/>
            </a:endParaRPr>
          </a:p>
        </p:txBody>
      </p:sp>
      <p:sp>
        <p:nvSpPr>
          <p:cNvPr id="49160" name="Rectangle 8"/>
          <p:cNvSpPr>
            <a:spLocks noChangeArrowheads="1"/>
          </p:cNvSpPr>
          <p:nvPr/>
        </p:nvSpPr>
        <p:spPr bwMode="auto">
          <a:xfrm>
            <a:off x="5965195" y="3185727"/>
            <a:ext cx="26161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1200" b="1">
                <a:latin typeface="Times New Roman" pitchFamily="18" charset="0"/>
                <a:ea typeface="Times New Roman" pitchFamily="18" charset="0"/>
                <a:cs typeface="Times New Roman" pitchFamily="18" charset="0"/>
              </a:rPr>
              <a:t>  </a:t>
            </a:r>
            <a:endParaRPr lang="en-US">
              <a:latin typeface="Arial" pitchFamily="34" charset="0"/>
              <a:cs typeface="Arial" pitchFamily="34" charset="0"/>
            </a:endParaRPr>
          </a:p>
        </p:txBody>
      </p:sp>
      <p:sp>
        <p:nvSpPr>
          <p:cNvPr id="49161" name="Rectangle 9"/>
          <p:cNvSpPr>
            <a:spLocks noChangeArrowheads="1"/>
          </p:cNvSpPr>
          <p:nvPr/>
        </p:nvSpPr>
        <p:spPr bwMode="auto">
          <a:xfrm>
            <a:off x="5945959" y="4681151"/>
            <a:ext cx="30008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1200" b="1">
                <a:latin typeface="Times New Roman" pitchFamily="18" charset="0"/>
                <a:ea typeface="Times New Roman" pitchFamily="18" charset="0"/>
                <a:cs typeface="Times New Roman" pitchFamily="18" charset="0"/>
              </a:rPr>
              <a:t>   </a:t>
            </a:r>
            <a:endParaRPr lang="en-US">
              <a:latin typeface="Arial" pitchFamily="34" charset="0"/>
              <a:cs typeface="Arial" pitchFamily="34" charset="0"/>
            </a:endParaRPr>
          </a:p>
        </p:txBody>
      </p:sp>
      <p:sp>
        <p:nvSpPr>
          <p:cNvPr id="49162" name="Rectangle 10"/>
          <p:cNvSpPr>
            <a:spLocks noChangeArrowheads="1"/>
          </p:cNvSpPr>
          <p:nvPr/>
        </p:nvSpPr>
        <p:spPr bwMode="auto">
          <a:xfrm>
            <a:off x="5965195" y="6319451"/>
            <a:ext cx="261610"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sz="1200" b="1">
                <a:latin typeface="Times New Roman" pitchFamily="18" charset="0"/>
                <a:ea typeface="Times New Roman" pitchFamily="18" charset="0"/>
                <a:cs typeface="Times New Roman" pitchFamily="18" charset="0"/>
              </a:rPr>
              <a:t>  </a:t>
            </a:r>
            <a:endParaRPr lang="en-US">
              <a:latin typeface="Arial" pitchFamily="34" charset="0"/>
              <a:cs typeface="Arial" pitchFamily="34" charset="0"/>
            </a:endParaRPr>
          </a:p>
        </p:txBody>
      </p:sp>
      <p:sp>
        <p:nvSpPr>
          <p:cNvPr id="49163" name="Rectangle 11"/>
          <p:cNvSpPr>
            <a:spLocks noChangeArrowheads="1"/>
          </p:cNvSpPr>
          <p:nvPr/>
        </p:nvSpPr>
        <p:spPr bwMode="auto">
          <a:xfrm>
            <a:off x="1524001" y="77306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pic>
        <p:nvPicPr>
          <p:cNvPr id="49167" name="Picture 12" descr="Cp2TaH3"/>
          <p:cNvPicPr>
            <a:picLocks noChangeAspect="1" noChangeArrowheads="1"/>
          </p:cNvPicPr>
          <p:nvPr/>
        </p:nvPicPr>
        <p:blipFill>
          <a:blip r:embed="rId12" cstate="print"/>
          <a:srcRect/>
          <a:stretch>
            <a:fillRect/>
          </a:stretch>
        </p:blipFill>
        <p:spPr bwMode="auto">
          <a:xfrm>
            <a:off x="1524001" y="381000"/>
            <a:ext cx="1152525" cy="1466850"/>
          </a:xfrm>
          <a:prstGeom prst="rect">
            <a:avLst/>
          </a:prstGeom>
          <a:noFill/>
        </p:spPr>
      </p:pic>
      <p:pic>
        <p:nvPicPr>
          <p:cNvPr id="49166" name="Picture 13" descr="CpMoH2"/>
          <p:cNvPicPr>
            <a:picLocks noChangeAspect="1" noChangeArrowheads="1"/>
          </p:cNvPicPr>
          <p:nvPr/>
        </p:nvPicPr>
        <p:blipFill>
          <a:blip r:embed="rId13" cstate="print"/>
          <a:srcRect/>
          <a:stretch>
            <a:fillRect/>
          </a:stretch>
        </p:blipFill>
        <p:spPr bwMode="auto">
          <a:xfrm>
            <a:off x="1752600" y="1981200"/>
            <a:ext cx="952500" cy="1466850"/>
          </a:xfrm>
          <a:prstGeom prst="rect">
            <a:avLst/>
          </a:prstGeom>
          <a:noFill/>
        </p:spPr>
      </p:pic>
      <p:pic>
        <p:nvPicPr>
          <p:cNvPr id="49165" name="Picture 14" descr="Cp2TiCl2"/>
          <p:cNvPicPr>
            <a:picLocks noChangeAspect="1" noChangeArrowheads="1"/>
          </p:cNvPicPr>
          <p:nvPr/>
        </p:nvPicPr>
        <p:blipFill>
          <a:blip r:embed="rId14" cstate="print"/>
          <a:srcRect l="32826" r="32217" b="2673"/>
          <a:stretch>
            <a:fillRect/>
          </a:stretch>
        </p:blipFill>
        <p:spPr bwMode="auto">
          <a:xfrm>
            <a:off x="1676401" y="3505200"/>
            <a:ext cx="1152525" cy="1504950"/>
          </a:xfrm>
          <a:prstGeom prst="rect">
            <a:avLst/>
          </a:prstGeom>
          <a:noFill/>
        </p:spPr>
      </p:pic>
      <p:pic>
        <p:nvPicPr>
          <p:cNvPr id="49164" name="Picture 15" descr="CpReCl"/>
          <p:cNvPicPr>
            <a:picLocks noChangeAspect="1" noChangeArrowheads="1"/>
          </p:cNvPicPr>
          <p:nvPr/>
        </p:nvPicPr>
        <p:blipFill>
          <a:blip r:embed="rId15" cstate="print"/>
          <a:srcRect/>
          <a:stretch>
            <a:fillRect/>
          </a:stretch>
        </p:blipFill>
        <p:spPr bwMode="auto">
          <a:xfrm>
            <a:off x="1524001" y="4953000"/>
            <a:ext cx="1343025" cy="1409700"/>
          </a:xfrm>
          <a:prstGeom prst="rect">
            <a:avLst/>
          </a:prstGeom>
          <a:noFill/>
        </p:spPr>
      </p:pic>
      <p:sp>
        <p:nvSpPr>
          <p:cNvPr id="49168" name="Rectangle 1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69" name="Rectangle 17"/>
          <p:cNvSpPr>
            <a:spLocks noChangeArrowheads="1"/>
          </p:cNvSpPr>
          <p:nvPr/>
        </p:nvSpPr>
        <p:spPr bwMode="auto">
          <a:xfrm>
            <a:off x="2895600" y="1905001"/>
            <a:ext cx="6553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sz="1200" b="1">
                <a:latin typeface="Times New Roman" pitchFamily="18" charset="0"/>
                <a:ea typeface="Times New Roman" pitchFamily="18" charset="0"/>
                <a:cs typeface="Times New Roman" pitchFamily="18" charset="0"/>
              </a:rPr>
              <a:t> </a:t>
            </a:r>
            <a:endParaRPr lang="en-US">
              <a:latin typeface="Arial" pitchFamily="34" charset="0"/>
              <a:cs typeface="Arial" pitchFamily="34" charset="0"/>
            </a:endParaRPr>
          </a:p>
        </p:txBody>
      </p:sp>
      <p:sp>
        <p:nvSpPr>
          <p:cNvPr id="49170" name="Rectangle 18"/>
          <p:cNvSpPr>
            <a:spLocks noChangeArrowheads="1"/>
          </p:cNvSpPr>
          <p:nvPr/>
        </p:nvSpPr>
        <p:spPr bwMode="auto">
          <a:xfrm>
            <a:off x="5562727" y="3823901"/>
            <a:ext cx="76174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sz="1200" b="1">
                <a:latin typeface="Times New Roman" pitchFamily="18" charset="0"/>
                <a:ea typeface="Times New Roman" pitchFamily="18" charset="0"/>
                <a:cs typeface="Times New Roman" pitchFamily="18" charset="0"/>
              </a:rPr>
              <a:t>   </a:t>
            </a:r>
            <a:endParaRPr lang="en-US">
              <a:latin typeface="Arial" pitchFamily="34" charset="0"/>
              <a:cs typeface="Arial" pitchFamily="34" charset="0"/>
            </a:endParaRPr>
          </a:p>
        </p:txBody>
      </p:sp>
      <p:sp>
        <p:nvSpPr>
          <p:cNvPr id="49171" name="Rectangle 19"/>
          <p:cNvSpPr>
            <a:spLocks noChangeArrowheads="1"/>
          </p:cNvSpPr>
          <p:nvPr/>
        </p:nvSpPr>
        <p:spPr bwMode="auto">
          <a:xfrm>
            <a:off x="5715127" y="5900351"/>
            <a:ext cx="76174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57200" algn="just" fontAlgn="base">
              <a:spcBef>
                <a:spcPct val="0"/>
              </a:spcBef>
              <a:spcAft>
                <a:spcPct val="0"/>
              </a:spcAft>
            </a:pPr>
            <a:r>
              <a:rPr lang="en-US" sz="1200" b="1">
                <a:latin typeface="Times New Roman" pitchFamily="18" charset="0"/>
                <a:ea typeface="Times New Roman" pitchFamily="18" charset="0"/>
                <a:cs typeface="Times New Roman" pitchFamily="18" charset="0"/>
              </a:rPr>
              <a:t>   </a:t>
            </a:r>
            <a:endParaRPr lang="en-US">
              <a:latin typeface="Arial" pitchFamily="34" charset="0"/>
              <a:cs typeface="Arial" pitchFamily="34" charset="0"/>
            </a:endParaRPr>
          </a:p>
        </p:txBody>
      </p:sp>
      <p:sp>
        <p:nvSpPr>
          <p:cNvPr id="49172" name="Rectangle 20"/>
          <p:cNvSpPr>
            <a:spLocks noChangeArrowheads="1"/>
          </p:cNvSpPr>
          <p:nvPr/>
        </p:nvSpPr>
        <p:spPr bwMode="auto">
          <a:xfrm>
            <a:off x="1524001" y="77210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30" name="TextBox 29"/>
          <p:cNvSpPr txBox="1"/>
          <p:nvPr/>
        </p:nvSpPr>
        <p:spPr>
          <a:xfrm>
            <a:off x="3810000" y="1752601"/>
            <a:ext cx="4038600" cy="830997"/>
          </a:xfrm>
          <a:prstGeom prst="rect">
            <a:avLst/>
          </a:prstGeom>
          <a:noFill/>
        </p:spPr>
        <p:txBody>
          <a:bodyPr wrap="square" rtlCol="0">
            <a:spAutoFit/>
          </a:bodyPr>
          <a:lstStyle/>
          <a:p>
            <a:pPr algn="ctr"/>
            <a:r>
              <a:rPr lang="en-US" sz="2400" dirty="0" err="1"/>
              <a:t>Hapticity</a:t>
            </a:r>
            <a:r>
              <a:rPr lang="en-US" sz="2400" dirty="0"/>
              <a:t> of sandwich compounds varies from 1-8</a:t>
            </a:r>
          </a:p>
        </p:txBody>
      </p:sp>
      <p:pic>
        <p:nvPicPr>
          <p:cNvPr id="31" name="Picture 3" descr="CpV(CO)4.BMP"/>
          <p:cNvPicPr>
            <a:picLocks noChangeAspect="1" noChangeArrowheads="1"/>
          </p:cNvPicPr>
          <p:nvPr/>
        </p:nvPicPr>
        <p:blipFill>
          <a:blip r:embed="rId16" cstate="print"/>
          <a:srcRect l="28166" t="4225" r="27432" b="3650"/>
          <a:stretch>
            <a:fillRect/>
          </a:stretch>
        </p:blipFill>
        <p:spPr bwMode="auto">
          <a:xfrm>
            <a:off x="9296401" y="2057401"/>
            <a:ext cx="1198563" cy="1165225"/>
          </a:xfrm>
          <a:prstGeom prst="rect">
            <a:avLst/>
          </a:prstGeom>
          <a:noFill/>
          <a:ln w="9525">
            <a:noFill/>
            <a:miter lim="800000"/>
            <a:headEnd/>
            <a:tailEnd/>
          </a:ln>
        </p:spPr>
      </p:pic>
      <p:pic>
        <p:nvPicPr>
          <p:cNvPr id="32" name="Picture 2" descr="PhCr(CO)3.BMP"/>
          <p:cNvPicPr>
            <a:picLocks noChangeAspect="1" noChangeArrowheads="1"/>
          </p:cNvPicPr>
          <p:nvPr/>
        </p:nvPicPr>
        <p:blipFill>
          <a:blip r:embed="rId17" cstate="print"/>
          <a:srcRect l="28036" t="4111" r="27821" b="3836"/>
          <a:stretch>
            <a:fillRect/>
          </a:stretch>
        </p:blipFill>
        <p:spPr bwMode="auto">
          <a:xfrm>
            <a:off x="9296401" y="609600"/>
            <a:ext cx="1127125" cy="1143000"/>
          </a:xfrm>
          <a:prstGeom prst="rect">
            <a:avLst/>
          </a:prstGeom>
          <a:noFill/>
          <a:ln w="9525">
            <a:noFill/>
            <a:miter lim="800000"/>
            <a:headEnd/>
            <a:tailEnd/>
          </a:ln>
        </p:spPr>
      </p:pic>
      <p:pic>
        <p:nvPicPr>
          <p:cNvPr id="33" name="Picture 13" descr="5"/>
          <p:cNvPicPr>
            <a:picLocks noChangeAspect="1" noChangeArrowheads="1"/>
          </p:cNvPicPr>
          <p:nvPr/>
        </p:nvPicPr>
        <p:blipFill>
          <a:blip r:embed="rId18" cstate="print"/>
          <a:srcRect/>
          <a:stretch>
            <a:fillRect/>
          </a:stretch>
        </p:blipFill>
        <p:spPr bwMode="auto">
          <a:xfrm>
            <a:off x="9069388" y="3352801"/>
            <a:ext cx="1598613" cy="1089025"/>
          </a:xfrm>
          <a:prstGeom prst="rect">
            <a:avLst/>
          </a:prstGeom>
          <a:noFill/>
          <a:ln w="9525">
            <a:noFill/>
            <a:miter lim="800000"/>
            <a:headEnd/>
            <a:tailEnd/>
          </a:ln>
        </p:spPr>
      </p:pic>
    </p:spTree>
    <p:extLst>
      <p:ext uri="{BB962C8B-B14F-4D97-AF65-F5344CB8AC3E}">
        <p14:creationId xmlns:p14="http://schemas.microsoft.com/office/powerpoint/2010/main" val="4195778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1905000" y="304801"/>
            <a:ext cx="7315200" cy="461665"/>
          </a:xfrm>
          <a:prstGeom prst="rect">
            <a:avLst/>
          </a:prstGeom>
          <a:solidFill>
            <a:srgbClr val="00FF00"/>
          </a:solidFill>
          <a:ln w="9525">
            <a:noFill/>
            <a:miter lim="800000"/>
            <a:headEnd/>
            <a:tailEnd/>
          </a:ln>
        </p:spPr>
        <p:txBody>
          <a:bodyPr wrap="square">
            <a:spAutoFit/>
          </a:bodyPr>
          <a:lstStyle/>
          <a:p>
            <a:pPr>
              <a:spcBef>
                <a:spcPct val="50000"/>
              </a:spcBef>
            </a:pPr>
            <a:r>
              <a:rPr lang="en-US" sz="2400" b="1" dirty="0"/>
              <a:t>Why metal – sandwich compounds are important? </a:t>
            </a:r>
          </a:p>
        </p:txBody>
      </p:sp>
      <p:sp>
        <p:nvSpPr>
          <p:cNvPr id="25605" name="Text Box 5"/>
          <p:cNvSpPr txBox="1">
            <a:spLocks noChangeArrowheads="1"/>
          </p:cNvSpPr>
          <p:nvPr/>
        </p:nvSpPr>
        <p:spPr bwMode="auto">
          <a:xfrm>
            <a:off x="1981200" y="914401"/>
            <a:ext cx="8077200" cy="885825"/>
          </a:xfrm>
          <a:prstGeom prst="rect">
            <a:avLst/>
          </a:prstGeom>
          <a:noFill/>
          <a:ln w="9525">
            <a:noFill/>
            <a:miter lim="800000"/>
            <a:headEnd/>
            <a:tailEnd/>
          </a:ln>
        </p:spPr>
        <p:txBody>
          <a:bodyPr>
            <a:spAutoFit/>
          </a:bodyPr>
          <a:lstStyle/>
          <a:p>
            <a:pPr algn="just">
              <a:spcBef>
                <a:spcPct val="50000"/>
              </a:spcBef>
            </a:pPr>
            <a:r>
              <a:rPr lang="en-US" dirty="0"/>
              <a:t>1. </a:t>
            </a:r>
            <a:r>
              <a:rPr lang="en-US" sz="1600" b="1" dirty="0">
                <a:solidFill>
                  <a:srgbClr val="A50021"/>
                </a:solidFill>
              </a:rPr>
              <a:t>Transition metal/ metal ion embedded inside an organic matrix: </a:t>
            </a:r>
            <a:r>
              <a:rPr lang="en-US" sz="1600" b="1" dirty="0">
                <a:solidFill>
                  <a:srgbClr val="3333CC"/>
                </a:solidFill>
              </a:rPr>
              <a:t>Makes a metal ion soluble even in hydrocarbon solvents</a:t>
            </a:r>
            <a:r>
              <a:rPr lang="en-US" sz="1600" b="1" dirty="0">
                <a:solidFill>
                  <a:srgbClr val="A50021"/>
                </a:solidFill>
              </a:rPr>
              <a:t>. E.g. </a:t>
            </a:r>
            <a:r>
              <a:rPr lang="en-US" sz="1600" b="1" dirty="0" err="1">
                <a:solidFill>
                  <a:srgbClr val="A50021"/>
                </a:solidFill>
              </a:rPr>
              <a:t>Ferrocene</a:t>
            </a:r>
            <a:r>
              <a:rPr lang="en-US" sz="1600" b="1" dirty="0">
                <a:solidFill>
                  <a:srgbClr val="A50021"/>
                </a:solidFill>
              </a:rPr>
              <a:t> is soluble in hexane while Fe2+ as such is not. Outcome: a hydrocarbon soluble additive/catalyst</a:t>
            </a:r>
            <a:r>
              <a:rPr lang="en-US" dirty="0">
                <a:solidFill>
                  <a:srgbClr val="A50021"/>
                </a:solidFill>
              </a:rPr>
              <a:t>  </a:t>
            </a:r>
          </a:p>
        </p:txBody>
      </p:sp>
      <p:sp>
        <p:nvSpPr>
          <p:cNvPr id="25606" name="Text Box 6"/>
          <p:cNvSpPr txBox="1">
            <a:spLocks noChangeArrowheads="1"/>
          </p:cNvSpPr>
          <p:nvPr/>
        </p:nvSpPr>
        <p:spPr bwMode="auto">
          <a:xfrm>
            <a:off x="2057400" y="1981200"/>
            <a:ext cx="8001000" cy="611188"/>
          </a:xfrm>
          <a:prstGeom prst="rect">
            <a:avLst/>
          </a:prstGeom>
          <a:noFill/>
          <a:ln w="9525">
            <a:noFill/>
            <a:miter lim="800000"/>
            <a:headEnd/>
            <a:tailEnd/>
          </a:ln>
        </p:spPr>
        <p:txBody>
          <a:bodyPr>
            <a:spAutoFit/>
          </a:bodyPr>
          <a:lstStyle/>
          <a:p>
            <a:pPr>
              <a:spcBef>
                <a:spcPct val="50000"/>
              </a:spcBef>
            </a:pPr>
            <a:r>
              <a:rPr lang="en-US" dirty="0"/>
              <a:t>2. </a:t>
            </a:r>
            <a:r>
              <a:rPr lang="en-US" sz="1600" b="1" dirty="0">
                <a:solidFill>
                  <a:srgbClr val="3333CC"/>
                </a:solidFill>
              </a:rPr>
              <a:t>Coordination to an electropositive metal often changes the reactivity and electronic properties of the </a:t>
            </a:r>
            <a:r>
              <a:rPr lang="en-US" sz="1600" b="1" dirty="0">
                <a:solidFill>
                  <a:srgbClr val="3333CC"/>
                </a:solidFill>
                <a:sym typeface="Symbol" pitchFamily="18" charset="2"/>
              </a:rPr>
              <a:t> system bound to it  (benzene </a:t>
            </a:r>
            <a:r>
              <a:rPr lang="en-US" sz="1600" b="1" dirty="0" err="1">
                <a:solidFill>
                  <a:srgbClr val="3333CC"/>
                </a:solidFill>
                <a:sym typeface="Symbol" pitchFamily="18" charset="2"/>
              </a:rPr>
              <a:t>vs</a:t>
            </a:r>
            <a:r>
              <a:rPr lang="en-US" sz="1600" b="1" dirty="0">
                <a:solidFill>
                  <a:srgbClr val="3333CC"/>
                </a:solidFill>
                <a:sym typeface="Symbol" pitchFamily="18" charset="2"/>
              </a:rPr>
              <a:t> </a:t>
            </a:r>
            <a:r>
              <a:rPr lang="en-US" sz="1600" b="1" dirty="0" err="1">
                <a:solidFill>
                  <a:srgbClr val="3333CC"/>
                </a:solidFill>
                <a:sym typeface="Symbol" pitchFamily="18" charset="2"/>
              </a:rPr>
              <a:t>ferrocene</a:t>
            </a:r>
            <a:r>
              <a:rPr lang="en-US" sz="1600" b="1" dirty="0">
                <a:solidFill>
                  <a:srgbClr val="3333CC"/>
                </a:solidFill>
                <a:sym typeface="Symbol" pitchFamily="18" charset="2"/>
              </a:rPr>
              <a:t>)</a:t>
            </a:r>
            <a:endParaRPr lang="en-US" sz="1600" b="1" dirty="0">
              <a:solidFill>
                <a:srgbClr val="A50021"/>
              </a:solidFill>
              <a:sym typeface="Symbol" pitchFamily="18" charset="2"/>
            </a:endParaRPr>
          </a:p>
        </p:txBody>
      </p:sp>
      <p:sp>
        <p:nvSpPr>
          <p:cNvPr id="25607" name="Text Box 7"/>
          <p:cNvSpPr txBox="1">
            <a:spLocks noChangeArrowheads="1"/>
          </p:cNvSpPr>
          <p:nvPr/>
        </p:nvSpPr>
        <p:spPr bwMode="auto">
          <a:xfrm>
            <a:off x="2133600" y="2667000"/>
            <a:ext cx="8077200" cy="611188"/>
          </a:xfrm>
          <a:prstGeom prst="rect">
            <a:avLst/>
          </a:prstGeom>
          <a:noFill/>
          <a:ln w="9525">
            <a:noFill/>
            <a:miter lim="800000"/>
            <a:headEnd/>
            <a:tailEnd/>
          </a:ln>
        </p:spPr>
        <p:txBody>
          <a:bodyPr>
            <a:spAutoFit/>
          </a:bodyPr>
          <a:lstStyle/>
          <a:p>
            <a:pPr>
              <a:spcBef>
                <a:spcPct val="50000"/>
              </a:spcBef>
            </a:pPr>
            <a:r>
              <a:rPr lang="en-US" dirty="0"/>
              <a:t>3. </a:t>
            </a:r>
            <a:r>
              <a:rPr lang="en-US" sz="1600" b="1" dirty="0"/>
              <a:t>A </a:t>
            </a:r>
            <a:r>
              <a:rPr lang="en-US" sz="1600" b="1" dirty="0" err="1"/>
              <a:t>stericially</a:t>
            </a:r>
            <a:r>
              <a:rPr lang="en-US" sz="1600" b="1" dirty="0"/>
              <a:t> protected metal site where a wide range of catalytic applications are possible  on the. </a:t>
            </a:r>
            <a:r>
              <a:rPr lang="en-US" sz="1600" b="1" dirty="0" err="1"/>
              <a:t>e.g</a:t>
            </a:r>
            <a:r>
              <a:rPr lang="en-US" sz="1600" b="1" dirty="0"/>
              <a:t> </a:t>
            </a:r>
            <a:r>
              <a:rPr lang="en-US" sz="1600" b="1" dirty="0" err="1"/>
              <a:t>alkene</a:t>
            </a:r>
            <a:r>
              <a:rPr lang="en-US" sz="1600" b="1" dirty="0"/>
              <a:t> polymerization</a:t>
            </a:r>
          </a:p>
        </p:txBody>
      </p:sp>
      <p:sp>
        <p:nvSpPr>
          <p:cNvPr id="25608" name="Text Box 8"/>
          <p:cNvSpPr txBox="1">
            <a:spLocks noChangeArrowheads="1"/>
          </p:cNvSpPr>
          <p:nvPr/>
        </p:nvSpPr>
        <p:spPr bwMode="auto">
          <a:xfrm>
            <a:off x="2057400" y="3429001"/>
            <a:ext cx="8077200" cy="615553"/>
          </a:xfrm>
          <a:prstGeom prst="rect">
            <a:avLst/>
          </a:prstGeom>
          <a:noFill/>
          <a:ln w="9525">
            <a:noFill/>
            <a:miter lim="800000"/>
            <a:headEnd/>
            <a:tailEnd/>
          </a:ln>
        </p:spPr>
        <p:txBody>
          <a:bodyPr>
            <a:spAutoFit/>
          </a:bodyPr>
          <a:lstStyle/>
          <a:p>
            <a:pPr>
              <a:spcBef>
                <a:spcPct val="50000"/>
              </a:spcBef>
            </a:pPr>
            <a:r>
              <a:rPr lang="en-US" dirty="0"/>
              <a:t>4. </a:t>
            </a:r>
            <a:r>
              <a:rPr lang="en-US" sz="1600" b="1" dirty="0">
                <a:solidFill>
                  <a:srgbClr val="A50021"/>
                </a:solidFill>
              </a:rPr>
              <a:t>Metal sandwich compounds are excellent substrates to make planar </a:t>
            </a:r>
            <a:r>
              <a:rPr lang="en-US" sz="1600" b="1" dirty="0" err="1">
                <a:solidFill>
                  <a:srgbClr val="A50021"/>
                </a:solidFill>
              </a:rPr>
              <a:t>chiral</a:t>
            </a:r>
            <a:r>
              <a:rPr lang="en-US" sz="1600" b="1" dirty="0">
                <a:solidFill>
                  <a:srgbClr val="A50021"/>
                </a:solidFill>
              </a:rPr>
              <a:t> compounds. Applications as </a:t>
            </a:r>
            <a:r>
              <a:rPr lang="en-US" sz="1600" b="1" dirty="0" err="1">
                <a:solidFill>
                  <a:srgbClr val="A50021"/>
                </a:solidFill>
              </a:rPr>
              <a:t>chiral</a:t>
            </a:r>
            <a:r>
              <a:rPr lang="en-US" sz="1600" b="1" dirty="0">
                <a:solidFill>
                  <a:srgbClr val="A50021"/>
                </a:solidFill>
              </a:rPr>
              <a:t> catalysts in asymmetric catalysis </a:t>
            </a:r>
          </a:p>
        </p:txBody>
      </p:sp>
      <p:graphicFrame>
        <p:nvGraphicFramePr>
          <p:cNvPr id="25602" name="Object 2"/>
          <p:cNvGraphicFramePr>
            <a:graphicFrameLocks noChangeAspect="1"/>
          </p:cNvGraphicFramePr>
          <p:nvPr/>
        </p:nvGraphicFramePr>
        <p:xfrm>
          <a:off x="3124201" y="4343400"/>
          <a:ext cx="2589213" cy="1284288"/>
        </p:xfrm>
        <a:graphic>
          <a:graphicData uri="http://schemas.openxmlformats.org/presentationml/2006/ole">
            <mc:AlternateContent xmlns:mc="http://schemas.openxmlformats.org/markup-compatibility/2006">
              <mc:Choice xmlns:v="urn:schemas-microsoft-com:vml" Requires="v">
                <p:oleObj spid="_x0000_s24580" name="CS ChemDraw Drawing" r:id="rId3" imgW="2588760" imgH="1284120" progId="ChemDraw.Document.6.0">
                  <p:embed/>
                </p:oleObj>
              </mc:Choice>
              <mc:Fallback>
                <p:oleObj name="CS ChemDraw Drawing" r:id="rId3" imgW="2588760" imgH="12841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1" y="4343400"/>
                        <a:ext cx="2589213" cy="128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9" name="Text Box 14"/>
          <p:cNvSpPr txBox="1">
            <a:spLocks noChangeArrowheads="1"/>
          </p:cNvSpPr>
          <p:nvPr/>
        </p:nvSpPr>
        <p:spPr bwMode="auto">
          <a:xfrm>
            <a:off x="3200400" y="5715000"/>
            <a:ext cx="2133600" cy="624786"/>
          </a:xfrm>
          <a:prstGeom prst="rect">
            <a:avLst/>
          </a:prstGeom>
          <a:noFill/>
          <a:ln w="9525">
            <a:noFill/>
            <a:miter lim="800000"/>
            <a:headEnd/>
            <a:tailEnd/>
          </a:ln>
        </p:spPr>
        <p:txBody>
          <a:bodyPr>
            <a:spAutoFit/>
          </a:bodyPr>
          <a:lstStyle/>
          <a:p>
            <a:pPr algn="ctr">
              <a:lnSpc>
                <a:spcPct val="60000"/>
              </a:lnSpc>
              <a:spcBef>
                <a:spcPct val="50000"/>
              </a:spcBef>
            </a:pPr>
            <a:r>
              <a:rPr lang="en-US" sz="1400" b="1" dirty="0" err="1"/>
              <a:t>Planr</a:t>
            </a:r>
            <a:r>
              <a:rPr lang="en-US" sz="1400" b="1" dirty="0"/>
              <a:t> </a:t>
            </a:r>
            <a:r>
              <a:rPr lang="en-US" sz="1400" b="1" dirty="0" err="1"/>
              <a:t>chirality</a:t>
            </a:r>
            <a:r>
              <a:rPr lang="en-US" sz="1400" b="1" dirty="0"/>
              <a:t>:</a:t>
            </a:r>
          </a:p>
          <a:p>
            <a:pPr algn="ctr">
              <a:lnSpc>
                <a:spcPct val="60000"/>
              </a:lnSpc>
              <a:spcBef>
                <a:spcPct val="50000"/>
              </a:spcBef>
            </a:pPr>
            <a:r>
              <a:rPr lang="en-US" sz="1400" b="1" dirty="0"/>
              <a:t>Non- super-imposable mirror images</a:t>
            </a:r>
            <a:r>
              <a:rPr lang="en-US" dirty="0"/>
              <a:t> </a:t>
            </a:r>
          </a:p>
        </p:txBody>
      </p:sp>
      <p:pic>
        <p:nvPicPr>
          <p:cNvPr id="11" name="Picture 26" descr="Picture file ferrocene burning 078"/>
          <p:cNvPicPr>
            <a:picLocks noChangeAspect="1" noChangeArrowheads="1"/>
          </p:cNvPicPr>
          <p:nvPr/>
        </p:nvPicPr>
        <p:blipFill>
          <a:blip r:embed="rId5"/>
          <a:srcRect l="9375" b="17647"/>
          <a:stretch>
            <a:fillRect/>
          </a:stretch>
        </p:blipFill>
        <p:spPr bwMode="auto">
          <a:xfrm>
            <a:off x="6477000" y="4191000"/>
            <a:ext cx="3751676" cy="2133600"/>
          </a:xfrm>
          <a:prstGeom prst="rect">
            <a:avLst/>
          </a:prstGeom>
          <a:noFill/>
          <a:ln w="9525">
            <a:noFill/>
            <a:miter lim="800000"/>
            <a:headEnd/>
            <a:tailEnd/>
          </a:ln>
        </p:spPr>
      </p:pic>
    </p:spTree>
    <p:extLst>
      <p:ext uri="{BB962C8B-B14F-4D97-AF65-F5344CB8AC3E}">
        <p14:creationId xmlns:p14="http://schemas.microsoft.com/office/powerpoint/2010/main" val="225203548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4343400" y="457201"/>
            <a:ext cx="3505200" cy="461665"/>
          </a:xfrm>
          <a:prstGeom prst="rect">
            <a:avLst/>
          </a:prstGeom>
          <a:solidFill>
            <a:srgbClr val="00FF00"/>
          </a:solidFill>
          <a:ln w="9525">
            <a:noFill/>
            <a:miter lim="800000"/>
            <a:headEnd/>
            <a:tailEnd/>
          </a:ln>
        </p:spPr>
        <p:txBody>
          <a:bodyPr>
            <a:spAutoFit/>
          </a:bodyPr>
          <a:lstStyle/>
          <a:p>
            <a:pPr algn="ctr">
              <a:spcBef>
                <a:spcPct val="50000"/>
              </a:spcBef>
            </a:pPr>
            <a:r>
              <a:rPr lang="en-GB" sz="2400" b="1" dirty="0" err="1"/>
              <a:t>Cyclopentadienyl</a:t>
            </a:r>
            <a:r>
              <a:rPr lang="en-GB" sz="2400" b="1" dirty="0"/>
              <a:t> (Cp</a:t>
            </a:r>
            <a:r>
              <a:rPr lang="en-GB" sz="2400" b="1" dirty="0">
                <a:sym typeface="Symbol" pitchFamily="18" charset="2"/>
              </a:rPr>
              <a:t></a:t>
            </a:r>
            <a:r>
              <a:rPr lang="en-GB" sz="2400" b="1" dirty="0"/>
              <a:t>)</a:t>
            </a:r>
            <a:r>
              <a:rPr lang="en-US" sz="2400" dirty="0"/>
              <a:t> </a:t>
            </a:r>
          </a:p>
        </p:txBody>
      </p:sp>
      <p:sp>
        <p:nvSpPr>
          <p:cNvPr id="27652" name="Text Box 5"/>
          <p:cNvSpPr txBox="1">
            <a:spLocks noChangeArrowheads="1"/>
          </p:cNvSpPr>
          <p:nvPr/>
        </p:nvSpPr>
        <p:spPr bwMode="auto">
          <a:xfrm>
            <a:off x="2209800" y="1143001"/>
            <a:ext cx="8077200" cy="1532727"/>
          </a:xfrm>
          <a:prstGeom prst="rect">
            <a:avLst/>
          </a:prstGeom>
          <a:noFill/>
          <a:ln w="9525">
            <a:noFill/>
            <a:miter lim="800000"/>
            <a:headEnd/>
            <a:tailEnd/>
          </a:ln>
        </p:spPr>
        <p:txBody>
          <a:bodyPr>
            <a:spAutoFit/>
          </a:bodyPr>
          <a:lstStyle/>
          <a:p>
            <a:pPr>
              <a:spcBef>
                <a:spcPct val="50000"/>
              </a:spcBef>
              <a:buFontTx/>
              <a:buChar char="•"/>
            </a:pPr>
            <a:r>
              <a:rPr lang="en-GB" b="1" dirty="0">
                <a:solidFill>
                  <a:srgbClr val="A50021"/>
                </a:solidFill>
              </a:rPr>
              <a:t> </a:t>
            </a:r>
            <a:r>
              <a:rPr lang="en-GB" b="1" dirty="0" err="1">
                <a:solidFill>
                  <a:srgbClr val="A50021"/>
                </a:solidFill>
              </a:rPr>
              <a:t>Cyclopentadienyl</a:t>
            </a:r>
            <a:r>
              <a:rPr lang="en-GB" b="1" dirty="0">
                <a:solidFill>
                  <a:srgbClr val="A50021"/>
                </a:solidFill>
              </a:rPr>
              <a:t> (Cp</a:t>
            </a:r>
            <a:r>
              <a:rPr lang="en-GB" b="1" dirty="0">
                <a:solidFill>
                  <a:srgbClr val="A50021"/>
                </a:solidFill>
                <a:sym typeface="Symbol" pitchFamily="18" charset="2"/>
              </a:rPr>
              <a:t></a:t>
            </a:r>
            <a:r>
              <a:rPr lang="en-GB" b="1" dirty="0">
                <a:solidFill>
                  <a:srgbClr val="A50021"/>
                </a:solidFill>
              </a:rPr>
              <a:t>)  the most important of all the </a:t>
            </a:r>
            <a:r>
              <a:rPr lang="en-GB" b="1" dirty="0" err="1">
                <a:solidFill>
                  <a:srgbClr val="A50021"/>
                </a:solidFill>
              </a:rPr>
              <a:t>polyenyl</a:t>
            </a:r>
            <a:r>
              <a:rPr lang="en-GB" b="1" dirty="0">
                <a:solidFill>
                  <a:srgbClr val="A50021"/>
                </a:solidFill>
              </a:rPr>
              <a:t> </a:t>
            </a:r>
            <a:r>
              <a:rPr lang="en-GB" b="1" dirty="0" err="1">
                <a:solidFill>
                  <a:srgbClr val="A50021"/>
                </a:solidFill>
              </a:rPr>
              <a:t>ligands</a:t>
            </a:r>
            <a:r>
              <a:rPr lang="en-GB" b="1" dirty="0">
                <a:solidFill>
                  <a:srgbClr val="A50021"/>
                </a:solidFill>
              </a:rPr>
              <a:t> </a:t>
            </a:r>
          </a:p>
          <a:p>
            <a:pPr>
              <a:lnSpc>
                <a:spcPct val="70000"/>
              </a:lnSpc>
              <a:spcBef>
                <a:spcPct val="50000"/>
              </a:spcBef>
              <a:buFontTx/>
              <a:buChar char="•"/>
            </a:pPr>
            <a:r>
              <a:rPr lang="en-GB" b="1" dirty="0">
                <a:solidFill>
                  <a:srgbClr val="A50021"/>
                </a:solidFill>
              </a:rPr>
              <a:t> It gets firmly bound to the metal  </a:t>
            </a:r>
          </a:p>
          <a:p>
            <a:pPr>
              <a:spcBef>
                <a:spcPct val="50000"/>
              </a:spcBef>
              <a:buFontTx/>
              <a:buChar char="•"/>
            </a:pPr>
            <a:r>
              <a:rPr lang="en-GB" b="1" dirty="0">
                <a:solidFill>
                  <a:srgbClr val="A50021"/>
                </a:solidFill>
              </a:rPr>
              <a:t> generally inert to </a:t>
            </a:r>
            <a:r>
              <a:rPr lang="en-GB" b="1" dirty="0" err="1">
                <a:solidFill>
                  <a:srgbClr val="A50021"/>
                </a:solidFill>
              </a:rPr>
              <a:t>nucleophilic</a:t>
            </a:r>
            <a:r>
              <a:rPr lang="en-GB" b="1" dirty="0">
                <a:solidFill>
                  <a:srgbClr val="A50021"/>
                </a:solidFill>
              </a:rPr>
              <a:t> reagents. </a:t>
            </a:r>
          </a:p>
          <a:p>
            <a:pPr>
              <a:spcBef>
                <a:spcPct val="50000"/>
              </a:spcBef>
              <a:buFontTx/>
              <a:buChar char="•"/>
            </a:pPr>
            <a:r>
              <a:rPr lang="en-GB" b="1" dirty="0">
                <a:solidFill>
                  <a:srgbClr val="A50021"/>
                </a:solidFill>
              </a:rPr>
              <a:t> used as a stabilising </a:t>
            </a:r>
            <a:r>
              <a:rPr lang="en-GB" b="1" dirty="0" err="1">
                <a:solidFill>
                  <a:srgbClr val="A50021"/>
                </a:solidFill>
              </a:rPr>
              <a:t>ligand</a:t>
            </a:r>
            <a:r>
              <a:rPr lang="en-GB" b="1" dirty="0">
                <a:solidFill>
                  <a:srgbClr val="A50021"/>
                </a:solidFill>
              </a:rPr>
              <a:t> for many complexes. </a:t>
            </a:r>
            <a:endParaRPr lang="en-US" b="1" dirty="0">
              <a:solidFill>
                <a:srgbClr val="A50021"/>
              </a:solidFill>
            </a:endParaRPr>
          </a:p>
        </p:txBody>
      </p:sp>
      <p:sp>
        <p:nvSpPr>
          <p:cNvPr id="27653" name="Rectangle 7"/>
          <p:cNvSpPr>
            <a:spLocks noChangeArrowheads="1"/>
          </p:cNvSpPr>
          <p:nvPr/>
        </p:nvSpPr>
        <p:spPr bwMode="auto">
          <a:xfrm>
            <a:off x="1524001" y="2749034"/>
            <a:ext cx="184731" cy="369332"/>
          </a:xfrm>
          <a:prstGeom prst="rect">
            <a:avLst/>
          </a:prstGeom>
          <a:noFill/>
          <a:ln w="9525">
            <a:noFill/>
            <a:miter lim="800000"/>
            <a:headEnd/>
            <a:tailEnd/>
          </a:ln>
        </p:spPr>
        <p:txBody>
          <a:bodyPr wrap="none" anchor="ctr">
            <a:spAutoFit/>
          </a:bodyPr>
          <a:lstStyle/>
          <a:p>
            <a:endParaRPr lang="en-IN"/>
          </a:p>
        </p:txBody>
      </p:sp>
      <p:graphicFrame>
        <p:nvGraphicFramePr>
          <p:cNvPr id="27650" name="Object 2"/>
          <p:cNvGraphicFramePr>
            <a:graphicFrameLocks noChangeAspect="1"/>
          </p:cNvGraphicFramePr>
          <p:nvPr/>
        </p:nvGraphicFramePr>
        <p:xfrm>
          <a:off x="3505200" y="2743200"/>
          <a:ext cx="4114800" cy="1765300"/>
        </p:xfrm>
        <a:graphic>
          <a:graphicData uri="http://schemas.openxmlformats.org/presentationml/2006/ole">
            <mc:AlternateContent xmlns:mc="http://schemas.openxmlformats.org/markup-compatibility/2006">
              <mc:Choice xmlns:v="urn:schemas-microsoft-com:vml" Requires="v">
                <p:oleObj spid="_x0000_s25604" name="CS ChemDraw Drawing" r:id="rId3" imgW="3058920" imgH="1491480" progId="ChemDraw.Document.6.0">
                  <p:embed/>
                </p:oleObj>
              </mc:Choice>
              <mc:Fallback>
                <p:oleObj name="CS ChemDraw Drawing" r:id="rId3" imgW="3058920" imgH="14914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743200"/>
                        <a:ext cx="41148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4" name="Rectangle 9"/>
          <p:cNvSpPr>
            <a:spLocks noChangeArrowheads="1"/>
          </p:cNvSpPr>
          <p:nvPr/>
        </p:nvSpPr>
        <p:spPr bwMode="auto">
          <a:xfrm>
            <a:off x="4495800" y="4572000"/>
            <a:ext cx="2700338" cy="336550"/>
          </a:xfrm>
          <a:prstGeom prst="rect">
            <a:avLst/>
          </a:prstGeom>
          <a:noFill/>
          <a:ln w="9525">
            <a:noFill/>
            <a:miter lim="800000"/>
            <a:headEnd/>
            <a:tailEnd/>
          </a:ln>
        </p:spPr>
        <p:txBody>
          <a:bodyPr anchor="ctr">
            <a:spAutoFit/>
          </a:bodyPr>
          <a:lstStyle/>
          <a:p>
            <a:r>
              <a:rPr lang="en-GB" sz="1600" b="1"/>
              <a:t>(</a:t>
            </a:r>
            <a:r>
              <a:rPr lang="en-GB" sz="1600" b="1">
                <a:sym typeface="Symbol" pitchFamily="18" charset="2"/>
              </a:rPr>
              <a:t></a:t>
            </a:r>
            <a:r>
              <a:rPr lang="en-GB" sz="1600" b="1"/>
              <a:t>5</a:t>
            </a:r>
            <a:r>
              <a:rPr lang="en-GB" sz="1600" b="1">
                <a:sym typeface="Symbol" pitchFamily="18" charset="2"/>
              </a:rPr>
              <a:t>-Cp)(</a:t>
            </a:r>
            <a:r>
              <a:rPr lang="en-GB" sz="1600" b="1"/>
              <a:t>3</a:t>
            </a:r>
            <a:r>
              <a:rPr lang="en-GB" sz="1600" b="1">
                <a:sym typeface="Symbol" pitchFamily="18" charset="2"/>
              </a:rPr>
              <a:t>-Cp)W(CO)</a:t>
            </a:r>
            <a:r>
              <a:rPr lang="en-GB" sz="1600" b="1" baseline="-25000">
                <a:sym typeface="Symbol" pitchFamily="18" charset="2"/>
              </a:rPr>
              <a:t>2</a:t>
            </a:r>
            <a:r>
              <a:rPr lang="en-US" sz="1600" b="1">
                <a:sym typeface="Symbol" pitchFamily="18" charset="2"/>
              </a:rPr>
              <a:t> </a:t>
            </a:r>
          </a:p>
        </p:txBody>
      </p:sp>
      <p:sp>
        <p:nvSpPr>
          <p:cNvPr id="27655" name="Text Box 10"/>
          <p:cNvSpPr txBox="1">
            <a:spLocks noChangeArrowheads="1"/>
          </p:cNvSpPr>
          <p:nvPr/>
        </p:nvSpPr>
        <p:spPr bwMode="auto">
          <a:xfrm>
            <a:off x="1752600" y="5334000"/>
            <a:ext cx="8610600" cy="784830"/>
          </a:xfrm>
          <a:prstGeom prst="rect">
            <a:avLst/>
          </a:prstGeom>
          <a:noFill/>
          <a:ln w="9525">
            <a:noFill/>
            <a:miter lim="800000"/>
            <a:headEnd/>
            <a:tailEnd/>
          </a:ln>
        </p:spPr>
        <p:txBody>
          <a:bodyPr>
            <a:spAutoFit/>
          </a:bodyPr>
          <a:lstStyle/>
          <a:p>
            <a:pPr>
              <a:spcBef>
                <a:spcPct val="50000"/>
              </a:spcBef>
              <a:buFontTx/>
              <a:buChar char="•"/>
            </a:pPr>
            <a:r>
              <a:rPr lang="en-GB" b="1" dirty="0">
                <a:solidFill>
                  <a:srgbClr val="3333CC"/>
                </a:solidFill>
              </a:rPr>
              <a:t>Neutral </a:t>
            </a:r>
            <a:r>
              <a:rPr lang="en-GB" b="1" dirty="0" err="1">
                <a:solidFill>
                  <a:srgbClr val="3333CC"/>
                </a:solidFill>
              </a:rPr>
              <a:t>cyclopentadiene</a:t>
            </a:r>
            <a:r>
              <a:rPr lang="en-GB" b="1" dirty="0">
                <a:solidFill>
                  <a:srgbClr val="3333CC"/>
                </a:solidFill>
              </a:rPr>
              <a:t> (C</a:t>
            </a:r>
            <a:r>
              <a:rPr lang="en-GB" b="1" baseline="-25000" dirty="0">
                <a:solidFill>
                  <a:srgbClr val="3333CC"/>
                </a:solidFill>
              </a:rPr>
              <a:t>5</a:t>
            </a:r>
            <a:r>
              <a:rPr lang="en-GB" b="1" dirty="0">
                <a:solidFill>
                  <a:srgbClr val="3333CC"/>
                </a:solidFill>
              </a:rPr>
              <a:t>H</a:t>
            </a:r>
            <a:r>
              <a:rPr lang="en-GB" b="1" baseline="-25000" dirty="0">
                <a:solidFill>
                  <a:srgbClr val="3333CC"/>
                </a:solidFill>
              </a:rPr>
              <a:t>6</a:t>
            </a:r>
            <a:r>
              <a:rPr lang="en-GB" b="1" dirty="0">
                <a:solidFill>
                  <a:srgbClr val="3333CC"/>
                </a:solidFill>
              </a:rPr>
              <a:t>) is a weak acid with a </a:t>
            </a:r>
            <a:r>
              <a:rPr lang="en-GB" b="1" dirty="0" err="1">
                <a:solidFill>
                  <a:srgbClr val="3333CC"/>
                </a:solidFill>
              </a:rPr>
              <a:t>pKa</a:t>
            </a:r>
            <a:r>
              <a:rPr lang="en-GB" b="1" dirty="0">
                <a:solidFill>
                  <a:srgbClr val="3333CC"/>
                </a:solidFill>
              </a:rPr>
              <a:t> of around 15 </a:t>
            </a:r>
          </a:p>
          <a:p>
            <a:pPr>
              <a:spcBef>
                <a:spcPct val="50000"/>
              </a:spcBef>
              <a:buFontTx/>
              <a:buChar char="•"/>
            </a:pPr>
            <a:r>
              <a:rPr lang="en-GB" b="1" dirty="0" err="1">
                <a:solidFill>
                  <a:srgbClr val="3333CC"/>
                </a:solidFill>
              </a:rPr>
              <a:t>Deprotonated</a:t>
            </a:r>
            <a:r>
              <a:rPr lang="en-GB" b="1" dirty="0">
                <a:solidFill>
                  <a:srgbClr val="3333CC"/>
                </a:solidFill>
              </a:rPr>
              <a:t> with strong base or  alkali metals to generate the anionic Cp</a:t>
            </a:r>
            <a:r>
              <a:rPr lang="en-GB" b="1" dirty="0">
                <a:solidFill>
                  <a:srgbClr val="3333CC"/>
                </a:solidFill>
                <a:sym typeface="Symbol" pitchFamily="18" charset="2"/>
              </a:rPr>
              <a:t></a:t>
            </a:r>
            <a:r>
              <a:rPr lang="en-US" dirty="0">
                <a:solidFill>
                  <a:srgbClr val="3333CC"/>
                </a:solidFill>
              </a:rPr>
              <a:t> </a:t>
            </a:r>
          </a:p>
        </p:txBody>
      </p:sp>
    </p:spTree>
    <p:extLst>
      <p:ext uri="{BB962C8B-B14F-4D97-AF65-F5344CB8AC3E}">
        <p14:creationId xmlns:p14="http://schemas.microsoft.com/office/powerpoint/2010/main" val="2811632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3352800" y="533400"/>
            <a:ext cx="6477000" cy="369332"/>
          </a:xfrm>
          <a:prstGeom prst="rect">
            <a:avLst/>
          </a:prstGeom>
          <a:solidFill>
            <a:srgbClr val="00FF00"/>
          </a:solidFill>
          <a:ln w="9525">
            <a:noFill/>
            <a:miter lim="800000"/>
            <a:headEnd/>
            <a:tailEnd/>
          </a:ln>
        </p:spPr>
        <p:txBody>
          <a:bodyPr wrap="square">
            <a:spAutoFit/>
          </a:bodyPr>
          <a:lstStyle/>
          <a:p>
            <a:pPr>
              <a:spcBef>
                <a:spcPct val="50000"/>
              </a:spcBef>
            </a:pPr>
            <a:r>
              <a:rPr lang="en-GB" b="1" dirty="0"/>
              <a:t>Synthesis of Cp (C</a:t>
            </a:r>
            <a:r>
              <a:rPr lang="en-GB" b="1" baseline="-25000" dirty="0"/>
              <a:t>5</a:t>
            </a:r>
            <a:r>
              <a:rPr lang="en-GB" b="1" dirty="0"/>
              <a:t>H</a:t>
            </a:r>
            <a:r>
              <a:rPr lang="en-GB" b="1" baseline="-25000" dirty="0"/>
              <a:t>5</a:t>
            </a:r>
            <a:r>
              <a:rPr lang="en-GB" b="1" dirty="0"/>
              <a:t>-) based sandwich compounds</a:t>
            </a:r>
            <a:endParaRPr lang="en-US" b="1" dirty="0"/>
          </a:p>
        </p:txBody>
      </p:sp>
      <p:graphicFrame>
        <p:nvGraphicFramePr>
          <p:cNvPr id="28674" name="Object 2"/>
          <p:cNvGraphicFramePr>
            <a:graphicFrameLocks noChangeAspect="1"/>
          </p:cNvGraphicFramePr>
          <p:nvPr/>
        </p:nvGraphicFramePr>
        <p:xfrm>
          <a:off x="2209800" y="1371600"/>
          <a:ext cx="7772400" cy="1855788"/>
        </p:xfrm>
        <a:graphic>
          <a:graphicData uri="http://schemas.openxmlformats.org/presentationml/2006/ole">
            <mc:AlternateContent xmlns:mc="http://schemas.openxmlformats.org/markup-compatibility/2006">
              <mc:Choice xmlns:v="urn:schemas-microsoft-com:vml" Requires="v">
                <p:oleObj spid="_x0000_s26630" name="CS ChemDraw Drawing" r:id="rId3" imgW="4651920" imgH="1110600" progId="ChemDraw.Document.6.0">
                  <p:embed/>
                </p:oleObj>
              </mc:Choice>
              <mc:Fallback>
                <p:oleObj name="CS ChemDraw Drawing" r:id="rId3" imgW="4651920" imgH="11106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371600"/>
                        <a:ext cx="7772400"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3124200" y="3733801"/>
          <a:ext cx="6629400" cy="2462213"/>
        </p:xfrm>
        <a:graphic>
          <a:graphicData uri="http://schemas.openxmlformats.org/presentationml/2006/ole">
            <mc:AlternateContent xmlns:mc="http://schemas.openxmlformats.org/markup-compatibility/2006">
              <mc:Choice xmlns:v="urn:schemas-microsoft-com:vml" Requires="v">
                <p:oleObj spid="_x0000_s26631" name="CS ChemDraw Drawing" r:id="rId5" imgW="4457880" imgH="1655280" progId="ChemDraw.Document.6.0">
                  <p:embed/>
                </p:oleObj>
              </mc:Choice>
              <mc:Fallback>
                <p:oleObj name="CS ChemDraw Drawing" r:id="rId5" imgW="4457880" imgH="165528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733801"/>
                        <a:ext cx="66294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3505200" y="3276601"/>
            <a:ext cx="5410200" cy="307777"/>
          </a:xfrm>
          <a:prstGeom prst="rect">
            <a:avLst/>
          </a:prstGeom>
          <a:noFill/>
        </p:spPr>
        <p:txBody>
          <a:bodyPr wrap="square" rtlCol="0">
            <a:spAutoFit/>
          </a:bodyPr>
          <a:lstStyle/>
          <a:p>
            <a:r>
              <a:rPr lang="en-US" sz="1400" dirty="0" err="1"/>
              <a:t>CpTl</a:t>
            </a:r>
            <a:r>
              <a:rPr lang="en-US" sz="1400" dirty="0"/>
              <a:t> based chemistry is not practiced nowadays due to toxicity</a:t>
            </a:r>
          </a:p>
        </p:txBody>
      </p:sp>
    </p:spTree>
    <p:extLst>
      <p:ext uri="{BB962C8B-B14F-4D97-AF65-F5344CB8AC3E}">
        <p14:creationId xmlns:p14="http://schemas.microsoft.com/office/powerpoint/2010/main" val="2402016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ext Box 4"/>
          <p:cNvSpPr txBox="1">
            <a:spLocks noChangeArrowheads="1"/>
          </p:cNvSpPr>
          <p:nvPr/>
        </p:nvSpPr>
        <p:spPr bwMode="auto">
          <a:xfrm>
            <a:off x="3505200" y="685800"/>
            <a:ext cx="4724400" cy="523220"/>
          </a:xfrm>
          <a:prstGeom prst="rect">
            <a:avLst/>
          </a:prstGeom>
          <a:solidFill>
            <a:srgbClr val="00FF00"/>
          </a:solidFill>
          <a:ln w="9525">
            <a:noFill/>
            <a:miter lim="800000"/>
            <a:headEnd/>
            <a:tailEnd/>
          </a:ln>
        </p:spPr>
        <p:txBody>
          <a:bodyPr wrap="square">
            <a:spAutoFit/>
          </a:bodyPr>
          <a:lstStyle/>
          <a:p>
            <a:pPr algn="ctr">
              <a:spcBef>
                <a:spcPct val="50000"/>
              </a:spcBef>
            </a:pPr>
            <a:r>
              <a:rPr lang="en-GB" sz="2800" b="1" dirty="0" err="1"/>
              <a:t>Ferrocene</a:t>
            </a:r>
            <a:r>
              <a:rPr lang="en-GB" sz="2800" b="1" dirty="0"/>
              <a:t>: synthesis</a:t>
            </a:r>
            <a:endParaRPr lang="en-US" sz="2800" dirty="0"/>
          </a:p>
        </p:txBody>
      </p:sp>
      <p:graphicFrame>
        <p:nvGraphicFramePr>
          <p:cNvPr id="29698" name="Object 2"/>
          <p:cNvGraphicFramePr>
            <a:graphicFrameLocks noChangeAspect="1"/>
          </p:cNvGraphicFramePr>
          <p:nvPr/>
        </p:nvGraphicFramePr>
        <p:xfrm>
          <a:off x="1828801" y="304800"/>
          <a:ext cx="1128713" cy="1479550"/>
        </p:xfrm>
        <a:graphic>
          <a:graphicData uri="http://schemas.openxmlformats.org/presentationml/2006/ole">
            <mc:AlternateContent xmlns:mc="http://schemas.openxmlformats.org/markup-compatibility/2006">
              <mc:Choice xmlns:v="urn:schemas-microsoft-com:vml" Requires="v">
                <p:oleObj spid="_x0000_s27658" name="CS ChemDraw Drawing" r:id="rId3" imgW="802800" imgH="1053000" progId="ChemDraw.Document.6.0">
                  <p:embed/>
                </p:oleObj>
              </mc:Choice>
              <mc:Fallback>
                <p:oleObj name="CS ChemDraw Drawing" r:id="rId3" imgW="802800" imgH="10530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04800"/>
                        <a:ext cx="1128713"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2971800" y="2286000"/>
          <a:ext cx="6248400" cy="628650"/>
        </p:xfrm>
        <a:graphic>
          <a:graphicData uri="http://schemas.openxmlformats.org/presentationml/2006/ole">
            <mc:AlternateContent xmlns:mc="http://schemas.openxmlformats.org/markup-compatibility/2006">
              <mc:Choice xmlns:v="urn:schemas-microsoft-com:vml" Requires="v">
                <p:oleObj spid="_x0000_s27659" name="CS ChemDraw Drawing" r:id="rId5" imgW="3679200" imgH="393120" progId="ChemDraw.Document.6.0">
                  <p:embed/>
                </p:oleObj>
              </mc:Choice>
              <mc:Fallback>
                <p:oleObj name="CS ChemDraw Drawing" r:id="rId5" imgW="3679200" imgH="39312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2286000"/>
                        <a:ext cx="62484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2" name="Text Box 11"/>
          <p:cNvSpPr txBox="1">
            <a:spLocks noChangeArrowheads="1"/>
          </p:cNvSpPr>
          <p:nvPr/>
        </p:nvSpPr>
        <p:spPr bwMode="auto">
          <a:xfrm>
            <a:off x="2667000" y="1905001"/>
            <a:ext cx="2438400" cy="366713"/>
          </a:xfrm>
          <a:prstGeom prst="rect">
            <a:avLst/>
          </a:prstGeom>
          <a:noFill/>
          <a:ln w="9525">
            <a:noFill/>
            <a:miter lim="800000"/>
            <a:headEnd/>
            <a:tailEnd/>
          </a:ln>
        </p:spPr>
        <p:txBody>
          <a:bodyPr>
            <a:spAutoFit/>
          </a:bodyPr>
          <a:lstStyle/>
          <a:p>
            <a:pPr>
              <a:spcBef>
                <a:spcPct val="50000"/>
              </a:spcBef>
            </a:pPr>
            <a:r>
              <a:rPr lang="en-US" dirty="0"/>
              <a:t>Lab Synthesis</a:t>
            </a:r>
          </a:p>
        </p:txBody>
      </p:sp>
      <p:graphicFrame>
        <p:nvGraphicFramePr>
          <p:cNvPr id="29700" name="Object 4"/>
          <p:cNvGraphicFramePr>
            <a:graphicFrameLocks noChangeAspect="1"/>
          </p:cNvGraphicFramePr>
          <p:nvPr/>
        </p:nvGraphicFramePr>
        <p:xfrm>
          <a:off x="2971800" y="3505200"/>
          <a:ext cx="5715000" cy="393700"/>
        </p:xfrm>
        <a:graphic>
          <a:graphicData uri="http://schemas.openxmlformats.org/presentationml/2006/ole">
            <mc:AlternateContent xmlns:mc="http://schemas.openxmlformats.org/markup-compatibility/2006">
              <mc:Choice xmlns:v="urn:schemas-microsoft-com:vml" Requires="v">
                <p:oleObj spid="_x0000_s27660" name="CS ChemDraw Drawing" r:id="rId7" imgW="2825640" imgH="193680" progId="ChemDraw.Document.6.0">
                  <p:embed/>
                </p:oleObj>
              </mc:Choice>
              <mc:Fallback>
                <p:oleObj name="CS ChemDraw Drawing" r:id="rId7" imgW="2825640" imgH="19368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3505200"/>
                        <a:ext cx="5715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6"/>
          <p:cNvGraphicFramePr>
            <a:graphicFrameLocks noChangeAspect="1"/>
          </p:cNvGraphicFramePr>
          <p:nvPr/>
        </p:nvGraphicFramePr>
        <p:xfrm>
          <a:off x="2590800" y="4724401"/>
          <a:ext cx="7645750" cy="464901"/>
        </p:xfrm>
        <a:graphic>
          <a:graphicData uri="http://schemas.openxmlformats.org/presentationml/2006/ole">
            <mc:AlternateContent xmlns:mc="http://schemas.openxmlformats.org/markup-compatibility/2006">
              <mc:Choice xmlns:v="urn:schemas-microsoft-com:vml" Requires="v">
                <p:oleObj spid="_x0000_s27661" name="CS ChemDraw Drawing" r:id="rId9" imgW="3629817" imgH="220739" progId="ChemDraw.Document.6.0">
                  <p:embed/>
                </p:oleObj>
              </mc:Choice>
              <mc:Fallback>
                <p:oleObj name="CS ChemDraw Drawing" r:id="rId9" imgW="3629817" imgH="220739"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4724401"/>
                        <a:ext cx="7645750" cy="464901"/>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34293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2667000" y="304801"/>
            <a:ext cx="7010400" cy="366713"/>
          </a:xfrm>
          <a:prstGeom prst="rect">
            <a:avLst/>
          </a:prstGeom>
          <a:solidFill>
            <a:srgbClr val="00FF00"/>
          </a:solidFill>
          <a:ln w="9525">
            <a:noFill/>
            <a:miter lim="800000"/>
            <a:headEnd/>
            <a:tailEnd/>
          </a:ln>
        </p:spPr>
        <p:txBody>
          <a:bodyPr>
            <a:spAutoFit/>
          </a:bodyPr>
          <a:lstStyle/>
          <a:p>
            <a:pPr algn="ctr">
              <a:spcBef>
                <a:spcPct val="50000"/>
              </a:spcBef>
            </a:pPr>
            <a:r>
              <a:rPr lang="en-US"/>
              <a:t>Zeise’s Salt- The first transition metal organometallic compound</a:t>
            </a:r>
          </a:p>
        </p:txBody>
      </p:sp>
      <p:sp>
        <p:nvSpPr>
          <p:cNvPr id="2052" name="Rectangle 5"/>
          <p:cNvSpPr>
            <a:spLocks noChangeArrowheads="1"/>
          </p:cNvSpPr>
          <p:nvPr/>
        </p:nvSpPr>
        <p:spPr bwMode="auto">
          <a:xfrm>
            <a:off x="1524000" y="3276600"/>
            <a:ext cx="2514600" cy="641350"/>
          </a:xfrm>
          <a:prstGeom prst="rect">
            <a:avLst/>
          </a:prstGeom>
          <a:noFill/>
          <a:ln w="9525">
            <a:noFill/>
            <a:miter lim="800000"/>
            <a:headEnd/>
            <a:tailEnd/>
          </a:ln>
        </p:spPr>
        <p:txBody>
          <a:bodyPr>
            <a:spAutoFit/>
          </a:bodyPr>
          <a:lstStyle/>
          <a:p>
            <a:pPr algn="ctr"/>
            <a:r>
              <a:rPr lang="en-US"/>
              <a:t>W C Zeise, Danish pharmacist, </a:t>
            </a:r>
            <a:r>
              <a:rPr lang="en-US" b="1"/>
              <a:t>I789- I847</a:t>
            </a:r>
          </a:p>
        </p:txBody>
      </p:sp>
      <p:sp>
        <p:nvSpPr>
          <p:cNvPr id="2053" name="Rectangle 6"/>
          <p:cNvSpPr>
            <a:spLocks noChangeArrowheads="1"/>
          </p:cNvSpPr>
          <p:nvPr/>
        </p:nvSpPr>
        <p:spPr bwMode="auto">
          <a:xfrm>
            <a:off x="3733800" y="4038601"/>
            <a:ext cx="6781800" cy="2246769"/>
          </a:xfrm>
          <a:prstGeom prst="rect">
            <a:avLst/>
          </a:prstGeom>
          <a:noFill/>
          <a:ln w="9525">
            <a:noFill/>
            <a:miter lim="800000"/>
            <a:headEnd/>
            <a:tailEnd/>
          </a:ln>
        </p:spPr>
        <p:txBody>
          <a:bodyPr>
            <a:spAutoFit/>
          </a:bodyPr>
          <a:lstStyle/>
          <a:p>
            <a:pPr algn="just"/>
            <a:r>
              <a:rPr lang="en-US" sz="1400" i="1"/>
              <a:t>‘</a:t>
            </a:r>
            <a:r>
              <a:rPr lang="en-US" sz="1400" b="1" i="1"/>
              <a:t>The breakthrough, the isolation of a pure, crystalline compound came when Zeise added potassium chloride to a concentrated PtCl</a:t>
            </a:r>
            <a:r>
              <a:rPr lang="en-US" sz="1400" b="1" i="1" baseline="-25000"/>
              <a:t>4</a:t>
            </a:r>
            <a:r>
              <a:rPr lang="en-US" sz="1400" b="1" i="1"/>
              <a:t> /ethyl alcohol reaction solution and evaporated the resulting solution. Beautiful lemon yellow crystals, often one half inch or more in length were isolated. On longer exposure to air and light, they gradually became covered with a black crust. They contained water of hydration, which was lost when they were kept over concentrated sulfuric acid in vacuo or when heated to around 100°C. Chemists in those days often reported how the compounds that they had prepared tasted. Zeise described the taste of this potassium salt as metallic, astringent and long lasting</a:t>
            </a:r>
            <a:r>
              <a:rPr lang="en-US" sz="1400" i="1"/>
              <a:t>.’</a:t>
            </a:r>
          </a:p>
          <a:p>
            <a:r>
              <a:rPr lang="en-US" sz="1400" i="1"/>
              <a:t>			Dietmar Seyferth, Organometallics, 2001, 20, 2</a:t>
            </a:r>
          </a:p>
        </p:txBody>
      </p:sp>
      <p:pic>
        <p:nvPicPr>
          <p:cNvPr id="2054" name="Picture 7" descr="200px-Zeise%27s-salt-anion-from-xtal-3D-balls"/>
          <p:cNvPicPr>
            <a:picLocks noChangeAspect="1" noChangeArrowheads="1"/>
          </p:cNvPicPr>
          <p:nvPr/>
        </p:nvPicPr>
        <p:blipFill>
          <a:blip r:embed="rId3" cstate="print"/>
          <a:srcRect/>
          <a:stretch>
            <a:fillRect/>
          </a:stretch>
        </p:blipFill>
        <p:spPr bwMode="auto">
          <a:xfrm>
            <a:off x="8534400" y="1066801"/>
            <a:ext cx="1676400" cy="1114425"/>
          </a:xfrm>
          <a:prstGeom prst="rect">
            <a:avLst/>
          </a:prstGeom>
          <a:noFill/>
          <a:ln w="9525">
            <a:noFill/>
            <a:miter lim="800000"/>
            <a:headEnd/>
            <a:tailEnd/>
          </a:ln>
        </p:spPr>
      </p:pic>
      <p:pic>
        <p:nvPicPr>
          <p:cNvPr id="2055" name="Picture 8"/>
          <p:cNvPicPr>
            <a:picLocks noChangeAspect="1" noChangeArrowheads="1"/>
          </p:cNvPicPr>
          <p:nvPr/>
        </p:nvPicPr>
        <p:blipFill>
          <a:blip r:embed="rId4" cstate="print"/>
          <a:srcRect/>
          <a:stretch>
            <a:fillRect/>
          </a:stretch>
        </p:blipFill>
        <p:spPr bwMode="auto">
          <a:xfrm>
            <a:off x="1828801" y="990600"/>
            <a:ext cx="2047875" cy="2286000"/>
          </a:xfrm>
          <a:prstGeom prst="rect">
            <a:avLst/>
          </a:prstGeom>
          <a:noFill/>
          <a:ln w="9525">
            <a:noFill/>
            <a:miter lim="800000"/>
            <a:headEnd/>
            <a:tailEnd/>
          </a:ln>
        </p:spPr>
      </p:pic>
      <p:graphicFrame>
        <p:nvGraphicFramePr>
          <p:cNvPr id="2050" name="Object 9"/>
          <p:cNvGraphicFramePr>
            <a:graphicFrameLocks noChangeAspect="1"/>
          </p:cNvGraphicFramePr>
          <p:nvPr/>
        </p:nvGraphicFramePr>
        <p:xfrm>
          <a:off x="3962400" y="1905001"/>
          <a:ext cx="4724400" cy="669925"/>
        </p:xfrm>
        <a:graphic>
          <a:graphicData uri="http://schemas.openxmlformats.org/presentationml/2006/ole">
            <mc:AlternateContent xmlns:mc="http://schemas.openxmlformats.org/markup-compatibility/2006">
              <mc:Choice xmlns:v="urn:schemas-microsoft-com:vml" Requires="v">
                <p:oleObj spid="_x0000_s2052" name="CS ChemDraw Drawing" r:id="rId5" imgW="3575160" imgH="506160" progId="ChemDraw.Document.6.0">
                  <p:embed/>
                </p:oleObj>
              </mc:Choice>
              <mc:Fallback>
                <p:oleObj name="CS ChemDraw Drawing" r:id="rId5" imgW="3575160" imgH="50616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905001"/>
                        <a:ext cx="47244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11"/>
          <p:cNvSpPr txBox="1">
            <a:spLocks noChangeArrowheads="1"/>
          </p:cNvSpPr>
          <p:nvPr/>
        </p:nvSpPr>
        <p:spPr bwMode="auto">
          <a:xfrm>
            <a:off x="1752600" y="4267200"/>
            <a:ext cx="1676400" cy="738664"/>
          </a:xfrm>
          <a:prstGeom prst="rect">
            <a:avLst/>
          </a:prstGeom>
          <a:noFill/>
          <a:ln w="9525">
            <a:noFill/>
            <a:miter lim="800000"/>
            <a:headEnd/>
            <a:tailEnd/>
          </a:ln>
        </p:spPr>
        <p:txBody>
          <a:bodyPr>
            <a:spAutoFit/>
          </a:bodyPr>
          <a:lstStyle/>
          <a:p>
            <a:pPr algn="ctr">
              <a:spcBef>
                <a:spcPct val="50000"/>
              </a:spcBef>
            </a:pPr>
            <a:r>
              <a:rPr lang="en-US" sz="1400" i="1"/>
              <a:t>Also father of the chemistry of mercaptans R-SH</a:t>
            </a:r>
          </a:p>
        </p:txBody>
      </p:sp>
      <p:pic>
        <p:nvPicPr>
          <p:cNvPr id="2057" name="Picture 13"/>
          <p:cNvPicPr>
            <a:picLocks noChangeAspect="1" noChangeArrowheads="1"/>
          </p:cNvPicPr>
          <p:nvPr/>
        </p:nvPicPr>
        <p:blipFill>
          <a:blip r:embed="rId7" cstate="print"/>
          <a:srcRect t="12181"/>
          <a:stretch>
            <a:fillRect/>
          </a:stretch>
        </p:blipFill>
        <p:spPr bwMode="auto">
          <a:xfrm>
            <a:off x="1981200" y="5105400"/>
            <a:ext cx="1212850" cy="1600200"/>
          </a:xfrm>
          <a:prstGeom prst="rect">
            <a:avLst/>
          </a:prstGeom>
          <a:noFill/>
          <a:ln w="9525">
            <a:noFill/>
            <a:miter lim="800000"/>
            <a:headEnd/>
            <a:tailEnd/>
          </a:ln>
        </p:spPr>
      </p:pic>
      <p:sp>
        <p:nvSpPr>
          <p:cNvPr id="2058" name="Text Box 14"/>
          <p:cNvSpPr txBox="1">
            <a:spLocks noChangeArrowheads="1"/>
          </p:cNvSpPr>
          <p:nvPr/>
        </p:nvSpPr>
        <p:spPr bwMode="auto">
          <a:xfrm>
            <a:off x="4419600" y="2743201"/>
            <a:ext cx="1752600" cy="1169551"/>
          </a:xfrm>
          <a:prstGeom prst="rect">
            <a:avLst/>
          </a:prstGeom>
          <a:noFill/>
          <a:ln w="9525">
            <a:noFill/>
            <a:miter lim="800000"/>
            <a:headEnd/>
            <a:tailEnd/>
          </a:ln>
        </p:spPr>
        <p:txBody>
          <a:bodyPr>
            <a:spAutoFit/>
          </a:bodyPr>
          <a:lstStyle/>
          <a:p>
            <a:pPr>
              <a:spcBef>
                <a:spcPct val="50000"/>
              </a:spcBef>
            </a:pPr>
            <a:r>
              <a:rPr lang="en-US" sz="1400" b="1" i="1">
                <a:solidFill>
                  <a:srgbClr val="990033"/>
                </a:solidFill>
              </a:rPr>
              <a:t>Discovery 1827</a:t>
            </a:r>
          </a:p>
          <a:p>
            <a:pPr>
              <a:spcBef>
                <a:spcPct val="50000"/>
              </a:spcBef>
            </a:pPr>
            <a:endParaRPr lang="en-US" sz="1400" b="1" i="1">
              <a:solidFill>
                <a:srgbClr val="990033"/>
              </a:solidFill>
            </a:endParaRPr>
          </a:p>
          <a:p>
            <a:pPr>
              <a:spcBef>
                <a:spcPct val="50000"/>
              </a:spcBef>
            </a:pPr>
            <a:r>
              <a:rPr lang="en-US" sz="1400" b="1" i="1">
                <a:solidFill>
                  <a:srgbClr val="990033"/>
                </a:solidFill>
              </a:rPr>
              <a:t>Structure ~ 150 years later</a:t>
            </a:r>
          </a:p>
        </p:txBody>
      </p:sp>
      <p:pic>
        <p:nvPicPr>
          <p:cNvPr id="2059" name="Picture 15" descr="zeise 2"/>
          <p:cNvPicPr>
            <a:picLocks noChangeAspect="1" noChangeArrowheads="1"/>
          </p:cNvPicPr>
          <p:nvPr/>
        </p:nvPicPr>
        <p:blipFill>
          <a:blip r:embed="rId8" cstate="print"/>
          <a:srcRect/>
          <a:stretch>
            <a:fillRect/>
          </a:stretch>
        </p:blipFill>
        <p:spPr bwMode="auto">
          <a:xfrm>
            <a:off x="8610600" y="2590800"/>
            <a:ext cx="1828800" cy="1454150"/>
          </a:xfrm>
          <a:prstGeom prst="rect">
            <a:avLst/>
          </a:prstGeom>
          <a:noFill/>
          <a:ln w="9525">
            <a:noFill/>
            <a:miter lim="800000"/>
            <a:headEnd/>
            <a:tailEnd/>
          </a:ln>
        </p:spPr>
      </p:pic>
    </p:spTree>
    <p:extLst>
      <p:ext uri="{BB962C8B-B14F-4D97-AF65-F5344CB8AC3E}">
        <p14:creationId xmlns:p14="http://schemas.microsoft.com/office/powerpoint/2010/main" val="817491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4"/>
          <p:cNvSpPr txBox="1">
            <a:spLocks noChangeArrowheads="1"/>
          </p:cNvSpPr>
          <p:nvPr/>
        </p:nvSpPr>
        <p:spPr bwMode="auto">
          <a:xfrm>
            <a:off x="4648200" y="228601"/>
            <a:ext cx="3048000" cy="366713"/>
          </a:xfrm>
          <a:prstGeom prst="rect">
            <a:avLst/>
          </a:prstGeom>
          <a:solidFill>
            <a:srgbClr val="00FF00"/>
          </a:solidFill>
          <a:ln w="9525">
            <a:noFill/>
            <a:miter lim="800000"/>
            <a:headEnd/>
            <a:tailEnd/>
          </a:ln>
        </p:spPr>
        <p:txBody>
          <a:bodyPr>
            <a:spAutoFit/>
          </a:bodyPr>
          <a:lstStyle/>
          <a:p>
            <a:pPr>
              <a:spcBef>
                <a:spcPct val="50000"/>
              </a:spcBef>
            </a:pPr>
            <a:r>
              <a:rPr lang="en-US" b="1" dirty="0"/>
              <a:t>Reactions of </a:t>
            </a:r>
            <a:r>
              <a:rPr lang="en-US" b="1" dirty="0" err="1"/>
              <a:t>Ferrocene</a:t>
            </a:r>
            <a:endParaRPr lang="en-US" b="1" dirty="0"/>
          </a:p>
        </p:txBody>
      </p:sp>
      <p:sp>
        <p:nvSpPr>
          <p:cNvPr id="30726" name="Text Box 5"/>
          <p:cNvSpPr txBox="1">
            <a:spLocks noChangeArrowheads="1"/>
          </p:cNvSpPr>
          <p:nvPr/>
        </p:nvSpPr>
        <p:spPr bwMode="auto">
          <a:xfrm>
            <a:off x="2057400" y="685800"/>
            <a:ext cx="7620000" cy="947738"/>
          </a:xfrm>
          <a:prstGeom prst="rect">
            <a:avLst/>
          </a:prstGeom>
          <a:noFill/>
          <a:ln w="9525">
            <a:noFill/>
            <a:miter lim="800000"/>
            <a:headEnd/>
            <a:tailEnd/>
          </a:ln>
        </p:spPr>
        <p:txBody>
          <a:bodyPr>
            <a:spAutoFit/>
          </a:bodyPr>
          <a:lstStyle/>
          <a:p>
            <a:pPr>
              <a:spcBef>
                <a:spcPct val="50000"/>
              </a:spcBef>
            </a:pPr>
            <a:r>
              <a:rPr lang="en-US" sz="1600" b="1" dirty="0" err="1"/>
              <a:t>Ferrocene</a:t>
            </a:r>
            <a:r>
              <a:rPr lang="en-US" sz="1600" b="1" dirty="0"/>
              <a:t> undergoes </a:t>
            </a:r>
            <a:r>
              <a:rPr lang="en-US" sz="1600" b="1" dirty="0" err="1"/>
              <a:t>electrophilic</a:t>
            </a:r>
            <a:r>
              <a:rPr lang="en-US" sz="1600" b="1" dirty="0"/>
              <a:t> substitution reactions. Many of its reactions are faster than similar reactions of benzene</a:t>
            </a:r>
          </a:p>
          <a:p>
            <a:pPr>
              <a:spcBef>
                <a:spcPct val="50000"/>
              </a:spcBef>
            </a:pPr>
            <a:r>
              <a:rPr lang="en-US" sz="1600" b="1" dirty="0">
                <a:solidFill>
                  <a:srgbClr val="A50021"/>
                </a:solidFill>
              </a:rPr>
              <a:t>Necessary requirement</a:t>
            </a:r>
            <a:r>
              <a:rPr lang="en-US" sz="1600" b="1" dirty="0"/>
              <a:t>: The </a:t>
            </a:r>
            <a:r>
              <a:rPr lang="en-US" sz="1600" b="1" dirty="0" err="1"/>
              <a:t>electrophile</a:t>
            </a:r>
            <a:r>
              <a:rPr lang="en-US" sz="1600" b="1" dirty="0"/>
              <a:t> should not be oxidizing in nature</a:t>
            </a:r>
          </a:p>
        </p:txBody>
      </p:sp>
      <p:graphicFrame>
        <p:nvGraphicFramePr>
          <p:cNvPr id="30722" name="Object 2"/>
          <p:cNvGraphicFramePr>
            <a:graphicFrameLocks noChangeAspect="1"/>
          </p:cNvGraphicFramePr>
          <p:nvPr/>
        </p:nvGraphicFramePr>
        <p:xfrm>
          <a:off x="4800600" y="1765300"/>
          <a:ext cx="2908300" cy="1358900"/>
        </p:xfrm>
        <a:graphic>
          <a:graphicData uri="http://schemas.openxmlformats.org/presentationml/2006/ole">
            <mc:AlternateContent xmlns:mc="http://schemas.openxmlformats.org/markup-compatibility/2006">
              <mc:Choice xmlns:v="urn:schemas-microsoft-com:vml" Requires="v">
                <p:oleObj spid="_x0000_s28680" name="CS ChemDraw Drawing" r:id="rId3" imgW="2973600" imgH="1242720" progId="ChemDraw.Document.6.0">
                  <p:embed/>
                </p:oleObj>
              </mc:Choice>
              <mc:Fallback>
                <p:oleObj name="CS ChemDraw Drawing" r:id="rId3" imgW="2973600" imgH="12427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65300"/>
                        <a:ext cx="29083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7" name="Text Box 7"/>
          <p:cNvSpPr txBox="1">
            <a:spLocks noChangeArrowheads="1"/>
          </p:cNvSpPr>
          <p:nvPr/>
        </p:nvSpPr>
        <p:spPr bwMode="auto">
          <a:xfrm>
            <a:off x="2209800" y="4038600"/>
            <a:ext cx="8001000" cy="523220"/>
          </a:xfrm>
          <a:prstGeom prst="rect">
            <a:avLst/>
          </a:prstGeom>
          <a:noFill/>
          <a:ln w="9525">
            <a:noFill/>
            <a:miter lim="800000"/>
            <a:headEnd/>
            <a:tailEnd/>
          </a:ln>
        </p:spPr>
        <p:txBody>
          <a:bodyPr>
            <a:spAutoFit/>
          </a:bodyPr>
          <a:lstStyle/>
          <a:p>
            <a:pPr>
              <a:spcBef>
                <a:spcPct val="50000"/>
              </a:spcBef>
            </a:pPr>
            <a:r>
              <a:rPr lang="en-US" sz="1400" dirty="0"/>
              <a:t>The oxidized Cp</a:t>
            </a:r>
            <a:r>
              <a:rPr lang="en-US" sz="1400" baseline="-25000" dirty="0"/>
              <a:t>2</a:t>
            </a:r>
            <a:r>
              <a:rPr lang="en-US" sz="1400" dirty="0"/>
              <a:t>Fe+, </a:t>
            </a:r>
            <a:r>
              <a:rPr lang="en-US" sz="1400" dirty="0" err="1"/>
              <a:t>ferrocenium</a:t>
            </a:r>
            <a:r>
              <a:rPr lang="en-US" sz="1400" dirty="0"/>
              <a:t> </a:t>
            </a:r>
            <a:r>
              <a:rPr lang="en-US" sz="1400" dirty="0" err="1"/>
              <a:t>cation</a:t>
            </a:r>
            <a:r>
              <a:rPr lang="en-US" sz="1400" dirty="0"/>
              <a:t>, will repel the </a:t>
            </a:r>
            <a:r>
              <a:rPr lang="en-US" sz="1400" dirty="0" err="1"/>
              <a:t>electrophile</a:t>
            </a:r>
            <a:r>
              <a:rPr lang="en-US" sz="1400" dirty="0"/>
              <a:t> away. Therefore direct nitration, </a:t>
            </a:r>
            <a:r>
              <a:rPr lang="en-US" sz="1400" dirty="0" err="1"/>
              <a:t>halogenation</a:t>
            </a:r>
            <a:r>
              <a:rPr lang="en-US" sz="1400" dirty="0"/>
              <a:t> and similar reactions cannot be carried out on </a:t>
            </a:r>
            <a:r>
              <a:rPr lang="en-US" sz="1400" dirty="0" err="1"/>
              <a:t>ferrocene</a:t>
            </a:r>
            <a:r>
              <a:rPr lang="en-US" sz="1400" dirty="0"/>
              <a:t>. </a:t>
            </a:r>
          </a:p>
        </p:txBody>
      </p:sp>
      <p:sp>
        <p:nvSpPr>
          <p:cNvPr id="30728" name="Text Box 9"/>
          <p:cNvSpPr txBox="1">
            <a:spLocks noChangeArrowheads="1"/>
          </p:cNvSpPr>
          <p:nvPr/>
        </p:nvSpPr>
        <p:spPr bwMode="auto">
          <a:xfrm>
            <a:off x="2514600" y="4648200"/>
            <a:ext cx="1447800" cy="336550"/>
          </a:xfrm>
          <a:prstGeom prst="rect">
            <a:avLst/>
          </a:prstGeom>
          <a:solidFill>
            <a:srgbClr val="FFFF00"/>
          </a:solidFill>
          <a:ln w="9525">
            <a:noFill/>
            <a:miter lim="800000"/>
            <a:headEnd/>
            <a:tailEnd/>
          </a:ln>
        </p:spPr>
        <p:txBody>
          <a:bodyPr>
            <a:spAutoFit/>
          </a:bodyPr>
          <a:lstStyle/>
          <a:p>
            <a:pPr>
              <a:spcBef>
                <a:spcPct val="50000"/>
              </a:spcBef>
            </a:pPr>
            <a:r>
              <a:rPr lang="en-US" sz="1600" b="1" dirty="0" err="1"/>
              <a:t>Acetylation</a:t>
            </a:r>
            <a:endParaRPr lang="en-US" sz="1600" b="1" dirty="0"/>
          </a:p>
        </p:txBody>
      </p:sp>
      <p:sp>
        <p:nvSpPr>
          <p:cNvPr id="30729" name="Text Box 10"/>
          <p:cNvSpPr txBox="1">
            <a:spLocks noChangeArrowheads="1"/>
          </p:cNvSpPr>
          <p:nvPr/>
        </p:nvSpPr>
        <p:spPr bwMode="auto">
          <a:xfrm>
            <a:off x="6248400" y="6521450"/>
            <a:ext cx="3657600" cy="336550"/>
          </a:xfrm>
          <a:prstGeom prst="rect">
            <a:avLst/>
          </a:prstGeom>
          <a:noFill/>
          <a:ln w="9525">
            <a:noFill/>
            <a:miter lim="800000"/>
            <a:headEnd/>
            <a:tailEnd/>
          </a:ln>
        </p:spPr>
        <p:txBody>
          <a:bodyPr>
            <a:spAutoFit/>
          </a:bodyPr>
          <a:lstStyle/>
          <a:p>
            <a:pPr>
              <a:spcBef>
                <a:spcPct val="50000"/>
              </a:spcBef>
            </a:pPr>
            <a:r>
              <a:rPr lang="en-US" sz="1600" b="1" dirty="0">
                <a:solidFill>
                  <a:srgbClr val="A50021"/>
                </a:solidFill>
              </a:rPr>
              <a:t>3.3 x 10</a:t>
            </a:r>
            <a:r>
              <a:rPr lang="en-US" sz="1600" b="1" baseline="30000" dirty="0">
                <a:solidFill>
                  <a:srgbClr val="A50021"/>
                </a:solidFill>
              </a:rPr>
              <a:t>6</a:t>
            </a:r>
            <a:r>
              <a:rPr lang="en-US" sz="1600" b="1" dirty="0">
                <a:solidFill>
                  <a:srgbClr val="A50021"/>
                </a:solidFill>
              </a:rPr>
              <a:t> times faster than benzene</a:t>
            </a:r>
          </a:p>
        </p:txBody>
      </p:sp>
      <p:graphicFrame>
        <p:nvGraphicFramePr>
          <p:cNvPr id="30723" name="Object 3"/>
          <p:cNvGraphicFramePr>
            <a:graphicFrameLocks noChangeAspect="1"/>
          </p:cNvGraphicFramePr>
          <p:nvPr/>
        </p:nvGraphicFramePr>
        <p:xfrm>
          <a:off x="2362200" y="5105400"/>
          <a:ext cx="7696200" cy="1265238"/>
        </p:xfrm>
        <a:graphic>
          <a:graphicData uri="http://schemas.openxmlformats.org/presentationml/2006/ole">
            <mc:AlternateContent xmlns:mc="http://schemas.openxmlformats.org/markup-compatibility/2006">
              <mc:Choice xmlns:v="urn:schemas-microsoft-com:vml" Requires="v">
                <p:oleObj spid="_x0000_s28681" name="CS ChemDraw Drawing" r:id="rId5" imgW="6239520" imgH="1025640" progId="ChemDraw.Document.6.0">
                  <p:embed/>
                </p:oleObj>
              </mc:Choice>
              <mc:Fallback>
                <p:oleObj name="CS ChemDraw Drawing" r:id="rId5" imgW="6239520" imgH="102564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5105400"/>
                        <a:ext cx="7696200"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3962400" y="3200400"/>
          <a:ext cx="3886200" cy="825500"/>
        </p:xfrm>
        <a:graphic>
          <a:graphicData uri="http://schemas.openxmlformats.org/presentationml/2006/ole">
            <mc:AlternateContent xmlns:mc="http://schemas.openxmlformats.org/markup-compatibility/2006">
              <mc:Choice xmlns:v="urn:schemas-microsoft-com:vml" Requires="v">
                <p:oleObj spid="_x0000_s28682" name="CS ChemDraw Drawing" r:id="rId7" imgW="3650040" imgH="774000" progId="ChemDraw.Document.6.0">
                  <p:embed/>
                </p:oleObj>
              </mc:Choice>
              <mc:Fallback>
                <p:oleObj name="CS ChemDraw Drawing" r:id="rId7" imgW="3650040" imgH="77400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3200400"/>
                        <a:ext cx="3886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31" name="Picture 15" descr="800px-Photo_of_Ferrocene_%28powdered%29"/>
          <p:cNvPicPr>
            <a:picLocks noChangeAspect="1" noChangeArrowheads="1"/>
          </p:cNvPicPr>
          <p:nvPr/>
        </p:nvPicPr>
        <p:blipFill>
          <a:blip r:embed="rId9"/>
          <a:srcRect l="12280" r="21880"/>
          <a:stretch>
            <a:fillRect/>
          </a:stretch>
        </p:blipFill>
        <p:spPr bwMode="auto">
          <a:xfrm>
            <a:off x="2674352" y="1981200"/>
            <a:ext cx="1307099" cy="990600"/>
          </a:xfrm>
          <a:prstGeom prst="rect">
            <a:avLst/>
          </a:prstGeom>
          <a:noFill/>
          <a:ln w="9525">
            <a:noFill/>
            <a:miter lim="800000"/>
            <a:headEnd/>
            <a:tailEnd/>
          </a:ln>
        </p:spPr>
      </p:pic>
      <p:pic>
        <p:nvPicPr>
          <p:cNvPr id="30732" name="Picture 17" descr="ferrocenum"/>
          <p:cNvPicPr>
            <a:picLocks noChangeAspect="1" noChangeArrowheads="1"/>
          </p:cNvPicPr>
          <p:nvPr/>
        </p:nvPicPr>
        <p:blipFill>
          <a:blip r:embed="rId10"/>
          <a:srcRect l="56471" t="54788" r="5882" b="9212"/>
          <a:stretch>
            <a:fillRect/>
          </a:stretch>
        </p:blipFill>
        <p:spPr bwMode="auto">
          <a:xfrm>
            <a:off x="8382001" y="1981200"/>
            <a:ext cx="1326525" cy="981076"/>
          </a:xfrm>
          <a:prstGeom prst="rect">
            <a:avLst/>
          </a:prstGeom>
          <a:noFill/>
          <a:ln w="9525">
            <a:noFill/>
            <a:miter lim="800000"/>
            <a:headEnd/>
            <a:tailEnd/>
          </a:ln>
        </p:spPr>
      </p:pic>
    </p:spTree>
    <p:extLst>
      <p:ext uri="{BB962C8B-B14F-4D97-AF65-F5344CB8AC3E}">
        <p14:creationId xmlns:p14="http://schemas.microsoft.com/office/powerpoint/2010/main" val="1456972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2667001" y="990601"/>
          <a:ext cx="6596063" cy="1268413"/>
        </p:xfrm>
        <a:graphic>
          <a:graphicData uri="http://schemas.openxmlformats.org/presentationml/2006/ole">
            <mc:AlternateContent xmlns:mc="http://schemas.openxmlformats.org/markup-compatibility/2006">
              <mc:Choice xmlns:v="urn:schemas-microsoft-com:vml" Requires="v">
                <p:oleObj spid="_x0000_s29704" name="CS ChemDraw Drawing" r:id="rId3" imgW="4809960" imgH="925920" progId="ChemDraw.Document.6.0">
                  <p:embed/>
                </p:oleObj>
              </mc:Choice>
              <mc:Fallback>
                <p:oleObj name="CS ChemDraw Drawing" r:id="rId3" imgW="4809960" imgH="9259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990601"/>
                        <a:ext cx="6596063"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9" name="Text Box 5"/>
          <p:cNvSpPr txBox="1">
            <a:spLocks noChangeArrowheads="1"/>
          </p:cNvSpPr>
          <p:nvPr/>
        </p:nvSpPr>
        <p:spPr bwMode="auto">
          <a:xfrm>
            <a:off x="2286000" y="457201"/>
            <a:ext cx="3657600" cy="366713"/>
          </a:xfrm>
          <a:prstGeom prst="rect">
            <a:avLst/>
          </a:prstGeom>
          <a:solidFill>
            <a:srgbClr val="FFFF00"/>
          </a:solidFill>
          <a:ln w="9525">
            <a:noFill/>
            <a:miter lim="800000"/>
            <a:headEnd/>
            <a:tailEnd/>
          </a:ln>
        </p:spPr>
        <p:txBody>
          <a:bodyPr>
            <a:spAutoFit/>
          </a:bodyPr>
          <a:lstStyle/>
          <a:p>
            <a:pPr>
              <a:spcBef>
                <a:spcPct val="50000"/>
              </a:spcBef>
            </a:pPr>
            <a:r>
              <a:rPr lang="en-US" b="1" dirty="0" err="1"/>
              <a:t>Chloromercuration</a:t>
            </a:r>
            <a:r>
              <a:rPr lang="en-US" b="1" dirty="0"/>
              <a:t> </a:t>
            </a:r>
            <a:r>
              <a:rPr lang="en-US" sz="1400" i="1" dirty="0"/>
              <a:t>(hazardous)</a:t>
            </a:r>
          </a:p>
        </p:txBody>
      </p:sp>
      <p:sp>
        <p:nvSpPr>
          <p:cNvPr id="31750" name="Text Box 6"/>
          <p:cNvSpPr txBox="1">
            <a:spLocks noChangeArrowheads="1"/>
          </p:cNvSpPr>
          <p:nvPr/>
        </p:nvSpPr>
        <p:spPr bwMode="auto">
          <a:xfrm>
            <a:off x="6705600" y="2362200"/>
            <a:ext cx="3581400" cy="274638"/>
          </a:xfrm>
          <a:prstGeom prst="rect">
            <a:avLst/>
          </a:prstGeom>
          <a:noFill/>
          <a:ln w="9525">
            <a:noFill/>
            <a:miter lim="800000"/>
            <a:headEnd/>
            <a:tailEnd/>
          </a:ln>
        </p:spPr>
        <p:txBody>
          <a:bodyPr>
            <a:spAutoFit/>
          </a:bodyPr>
          <a:lstStyle/>
          <a:p>
            <a:pPr>
              <a:spcBef>
                <a:spcPct val="50000"/>
              </a:spcBef>
            </a:pPr>
            <a:r>
              <a:rPr lang="en-US" sz="1200" b="1" dirty="0">
                <a:solidFill>
                  <a:srgbClr val="3333CC"/>
                </a:solidFill>
              </a:rPr>
              <a:t>109 times faster than benzene</a:t>
            </a:r>
          </a:p>
        </p:txBody>
      </p:sp>
      <p:graphicFrame>
        <p:nvGraphicFramePr>
          <p:cNvPr id="31747" name="Object 3"/>
          <p:cNvGraphicFramePr>
            <a:graphicFrameLocks noChangeAspect="1"/>
          </p:cNvGraphicFramePr>
          <p:nvPr/>
        </p:nvGraphicFramePr>
        <p:xfrm>
          <a:off x="3657600" y="3048001"/>
          <a:ext cx="3962400" cy="1235075"/>
        </p:xfrm>
        <a:graphic>
          <a:graphicData uri="http://schemas.openxmlformats.org/presentationml/2006/ole">
            <mc:AlternateContent xmlns:mc="http://schemas.openxmlformats.org/markup-compatibility/2006">
              <mc:Choice xmlns:v="urn:schemas-microsoft-com:vml" Requires="v">
                <p:oleObj spid="_x0000_s29705" name="CS ChemDraw Drawing" r:id="rId5" imgW="2936160" imgH="915840" progId="ChemDraw.Document.6.0">
                  <p:embed/>
                </p:oleObj>
              </mc:Choice>
              <mc:Fallback>
                <p:oleObj name="CS ChemDraw Drawing" r:id="rId5" imgW="2936160" imgH="91584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048001"/>
                        <a:ext cx="39624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1" name="Text Box 8"/>
          <p:cNvSpPr txBox="1">
            <a:spLocks noChangeArrowheads="1"/>
          </p:cNvSpPr>
          <p:nvPr/>
        </p:nvSpPr>
        <p:spPr bwMode="auto">
          <a:xfrm>
            <a:off x="2362200" y="2590801"/>
            <a:ext cx="2133600" cy="366713"/>
          </a:xfrm>
          <a:prstGeom prst="rect">
            <a:avLst/>
          </a:prstGeom>
          <a:solidFill>
            <a:srgbClr val="FFFF00"/>
          </a:solidFill>
          <a:ln w="9525">
            <a:noFill/>
            <a:miter lim="800000"/>
            <a:headEnd/>
            <a:tailEnd/>
          </a:ln>
        </p:spPr>
        <p:txBody>
          <a:bodyPr>
            <a:spAutoFit/>
          </a:bodyPr>
          <a:lstStyle/>
          <a:p>
            <a:pPr>
              <a:spcBef>
                <a:spcPct val="50000"/>
              </a:spcBef>
            </a:pPr>
            <a:r>
              <a:rPr lang="en-US" b="1"/>
              <a:t>Mannich reaction</a:t>
            </a:r>
          </a:p>
        </p:txBody>
      </p:sp>
      <p:sp>
        <p:nvSpPr>
          <p:cNvPr id="31752" name="Text Box 9"/>
          <p:cNvSpPr txBox="1">
            <a:spLocks noChangeArrowheads="1"/>
          </p:cNvSpPr>
          <p:nvPr/>
        </p:nvSpPr>
        <p:spPr bwMode="auto">
          <a:xfrm>
            <a:off x="6858000" y="6276975"/>
            <a:ext cx="3429000" cy="457200"/>
          </a:xfrm>
          <a:prstGeom prst="rect">
            <a:avLst/>
          </a:prstGeom>
          <a:noFill/>
          <a:ln w="9525">
            <a:noFill/>
            <a:miter lim="800000"/>
            <a:headEnd/>
            <a:tailEnd/>
          </a:ln>
        </p:spPr>
        <p:txBody>
          <a:bodyPr>
            <a:spAutoFit/>
          </a:bodyPr>
          <a:lstStyle/>
          <a:p>
            <a:pPr>
              <a:spcBef>
                <a:spcPct val="50000"/>
              </a:spcBef>
            </a:pPr>
            <a:r>
              <a:rPr lang="en-US" sz="1200" b="1" dirty="0">
                <a:solidFill>
                  <a:srgbClr val="3333CC"/>
                </a:solidFill>
              </a:rPr>
              <a:t>Does not happen with benzene; only with </a:t>
            </a:r>
            <a:r>
              <a:rPr lang="en-US" sz="1200" b="1" dirty="0" err="1">
                <a:solidFill>
                  <a:srgbClr val="3333CC"/>
                </a:solidFill>
              </a:rPr>
              <a:t>bromobenzene</a:t>
            </a:r>
            <a:endParaRPr lang="en-US" sz="1200" b="1" dirty="0">
              <a:solidFill>
                <a:srgbClr val="3333CC"/>
              </a:solidFill>
            </a:endParaRPr>
          </a:p>
        </p:txBody>
      </p:sp>
      <p:sp>
        <p:nvSpPr>
          <p:cNvPr id="31753" name="Text Box 10"/>
          <p:cNvSpPr txBox="1">
            <a:spLocks noChangeArrowheads="1"/>
          </p:cNvSpPr>
          <p:nvPr/>
        </p:nvSpPr>
        <p:spPr bwMode="auto">
          <a:xfrm>
            <a:off x="2286000" y="4495801"/>
            <a:ext cx="2438400" cy="366713"/>
          </a:xfrm>
          <a:prstGeom prst="rect">
            <a:avLst/>
          </a:prstGeom>
          <a:solidFill>
            <a:srgbClr val="FFFF00"/>
          </a:solidFill>
          <a:ln w="9525">
            <a:noFill/>
            <a:miter lim="800000"/>
            <a:headEnd/>
            <a:tailEnd/>
          </a:ln>
        </p:spPr>
        <p:txBody>
          <a:bodyPr>
            <a:spAutoFit/>
          </a:bodyPr>
          <a:lstStyle/>
          <a:p>
            <a:pPr>
              <a:spcBef>
                <a:spcPct val="50000"/>
              </a:spcBef>
            </a:pPr>
            <a:r>
              <a:rPr lang="en-US" b="1" dirty="0" err="1"/>
              <a:t>Lithiation</a:t>
            </a:r>
            <a:r>
              <a:rPr lang="en-US" b="1" dirty="0"/>
              <a:t> reaction</a:t>
            </a:r>
          </a:p>
        </p:txBody>
      </p:sp>
      <p:graphicFrame>
        <p:nvGraphicFramePr>
          <p:cNvPr id="31748" name="Object 4"/>
          <p:cNvGraphicFramePr>
            <a:graphicFrameLocks noChangeAspect="1"/>
          </p:cNvGraphicFramePr>
          <p:nvPr/>
        </p:nvGraphicFramePr>
        <p:xfrm>
          <a:off x="3352800" y="4953000"/>
          <a:ext cx="5715000" cy="1327150"/>
        </p:xfrm>
        <a:graphic>
          <a:graphicData uri="http://schemas.openxmlformats.org/presentationml/2006/ole">
            <mc:AlternateContent xmlns:mc="http://schemas.openxmlformats.org/markup-compatibility/2006">
              <mc:Choice xmlns:v="urn:schemas-microsoft-com:vml" Requires="v">
                <p:oleObj spid="_x0000_s29706" name="CS ChemDraw Drawing" r:id="rId7" imgW="4547880" imgH="1055520" progId="ChemDraw.Document.6.0">
                  <p:embed/>
                </p:oleObj>
              </mc:Choice>
              <mc:Fallback>
                <p:oleObj name="CS ChemDraw Drawing" r:id="rId7" imgW="4547880" imgH="105552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953000"/>
                        <a:ext cx="5715000"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4" name="Text Box 12"/>
          <p:cNvSpPr txBox="1">
            <a:spLocks noChangeArrowheads="1"/>
          </p:cNvSpPr>
          <p:nvPr/>
        </p:nvSpPr>
        <p:spPr bwMode="auto">
          <a:xfrm>
            <a:off x="6934200" y="3886200"/>
            <a:ext cx="3429000" cy="457200"/>
          </a:xfrm>
          <a:prstGeom prst="rect">
            <a:avLst/>
          </a:prstGeom>
          <a:noFill/>
          <a:ln w="9525">
            <a:noFill/>
            <a:miter lim="800000"/>
            <a:headEnd/>
            <a:tailEnd/>
          </a:ln>
        </p:spPr>
        <p:txBody>
          <a:bodyPr>
            <a:spAutoFit/>
          </a:bodyPr>
          <a:lstStyle/>
          <a:p>
            <a:pPr>
              <a:spcBef>
                <a:spcPct val="50000"/>
              </a:spcBef>
            </a:pPr>
            <a:r>
              <a:rPr lang="en-US" sz="1200" b="1" dirty="0">
                <a:solidFill>
                  <a:srgbClr val="3333CC"/>
                </a:solidFill>
              </a:rPr>
              <a:t>Does not happen with benzene; only with phenols/anilines</a:t>
            </a:r>
          </a:p>
        </p:txBody>
      </p:sp>
    </p:spTree>
    <p:extLst>
      <p:ext uri="{BB962C8B-B14F-4D97-AF65-F5344CB8AC3E}">
        <p14:creationId xmlns:p14="http://schemas.microsoft.com/office/powerpoint/2010/main" val="2709213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5"/>
          <p:cNvSpPr>
            <a:spLocks noChangeArrowheads="1"/>
          </p:cNvSpPr>
          <p:nvPr/>
        </p:nvSpPr>
        <p:spPr bwMode="auto">
          <a:xfrm>
            <a:off x="1524001" y="720209"/>
            <a:ext cx="184731" cy="369332"/>
          </a:xfrm>
          <a:prstGeom prst="rect">
            <a:avLst/>
          </a:prstGeom>
          <a:noFill/>
          <a:ln w="9525">
            <a:noFill/>
            <a:miter lim="800000"/>
            <a:headEnd/>
            <a:tailEnd/>
          </a:ln>
        </p:spPr>
        <p:txBody>
          <a:bodyPr wrap="none" anchor="ctr">
            <a:spAutoFit/>
          </a:bodyPr>
          <a:lstStyle/>
          <a:p>
            <a:endParaRPr lang="en-IN"/>
          </a:p>
        </p:txBody>
      </p:sp>
      <p:graphicFrame>
        <p:nvGraphicFramePr>
          <p:cNvPr id="32770" name="Object 2"/>
          <p:cNvGraphicFramePr>
            <a:graphicFrameLocks noChangeAspect="1"/>
          </p:cNvGraphicFramePr>
          <p:nvPr/>
        </p:nvGraphicFramePr>
        <p:xfrm>
          <a:off x="2971800" y="3810001"/>
          <a:ext cx="6388100" cy="2867025"/>
        </p:xfrm>
        <a:graphic>
          <a:graphicData uri="http://schemas.openxmlformats.org/presentationml/2006/ole">
            <mc:AlternateContent xmlns:mc="http://schemas.openxmlformats.org/markup-compatibility/2006">
              <mc:Choice xmlns:v="urn:schemas-microsoft-com:vml" Requires="v">
                <p:oleObj spid="_x0000_s30726" name="CS ChemDraw Drawing" r:id="rId3" imgW="5368584" imgH="2401329" progId="ChemDraw.Document.6.0">
                  <p:embed/>
                </p:oleObj>
              </mc:Choice>
              <mc:Fallback>
                <p:oleObj name="CS ChemDraw Drawing" r:id="rId3" imgW="5368584" imgH="2401329"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810001"/>
                        <a:ext cx="6388100" cy="28670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3" name="Text Box 8"/>
          <p:cNvSpPr txBox="1">
            <a:spLocks noChangeArrowheads="1"/>
          </p:cNvSpPr>
          <p:nvPr/>
        </p:nvSpPr>
        <p:spPr bwMode="auto">
          <a:xfrm>
            <a:off x="8610600" y="5105401"/>
            <a:ext cx="609600" cy="244475"/>
          </a:xfrm>
          <a:prstGeom prst="rect">
            <a:avLst/>
          </a:prstGeom>
          <a:noFill/>
          <a:ln w="9525">
            <a:noFill/>
            <a:miter lim="800000"/>
            <a:headEnd/>
            <a:tailEnd/>
          </a:ln>
        </p:spPr>
        <p:txBody>
          <a:bodyPr>
            <a:spAutoFit/>
          </a:bodyPr>
          <a:lstStyle/>
          <a:p>
            <a:pPr>
              <a:spcBef>
                <a:spcPct val="50000"/>
              </a:spcBef>
            </a:pPr>
            <a:r>
              <a:rPr lang="en-US" sz="1000" b="1"/>
              <a:t>dppf</a:t>
            </a:r>
          </a:p>
        </p:txBody>
      </p:sp>
      <p:sp>
        <p:nvSpPr>
          <p:cNvPr id="32774" name="Text Box 9"/>
          <p:cNvSpPr txBox="1">
            <a:spLocks noChangeArrowheads="1"/>
          </p:cNvSpPr>
          <p:nvPr/>
        </p:nvSpPr>
        <p:spPr bwMode="auto">
          <a:xfrm>
            <a:off x="8153400" y="6172201"/>
            <a:ext cx="1371600" cy="244475"/>
          </a:xfrm>
          <a:prstGeom prst="rect">
            <a:avLst/>
          </a:prstGeom>
          <a:noFill/>
          <a:ln w="9525">
            <a:noFill/>
            <a:miter lim="800000"/>
            <a:headEnd/>
            <a:tailEnd/>
          </a:ln>
        </p:spPr>
        <p:txBody>
          <a:bodyPr>
            <a:spAutoFit/>
          </a:bodyPr>
          <a:lstStyle/>
          <a:p>
            <a:pPr>
              <a:spcBef>
                <a:spcPct val="50000"/>
              </a:spcBef>
            </a:pPr>
            <a:r>
              <a:rPr lang="en-US" sz="1000" b="1"/>
              <a:t>[1]ferrocenophane</a:t>
            </a:r>
          </a:p>
        </p:txBody>
      </p:sp>
      <p:sp>
        <p:nvSpPr>
          <p:cNvPr id="32775" name="Text Box 10"/>
          <p:cNvSpPr txBox="1">
            <a:spLocks noChangeArrowheads="1"/>
          </p:cNvSpPr>
          <p:nvPr/>
        </p:nvSpPr>
        <p:spPr bwMode="auto">
          <a:xfrm>
            <a:off x="2438400" y="304801"/>
            <a:ext cx="6705600" cy="366713"/>
          </a:xfrm>
          <a:prstGeom prst="rect">
            <a:avLst/>
          </a:prstGeom>
          <a:solidFill>
            <a:srgbClr val="00FF00"/>
          </a:solidFill>
          <a:ln w="9525">
            <a:noFill/>
            <a:miter lim="800000"/>
            <a:headEnd/>
            <a:tailEnd/>
          </a:ln>
        </p:spPr>
        <p:txBody>
          <a:bodyPr>
            <a:spAutoFit/>
          </a:bodyPr>
          <a:lstStyle/>
          <a:p>
            <a:pPr>
              <a:spcBef>
                <a:spcPct val="50000"/>
              </a:spcBef>
            </a:pPr>
            <a:r>
              <a:rPr lang="en-US" sz="1600" b="1" dirty="0" err="1"/>
              <a:t>Lithiation</a:t>
            </a:r>
            <a:r>
              <a:rPr lang="en-US" sz="1600" b="1" dirty="0"/>
              <a:t> and 1,1’-di-lithiation – access to range of new derivatives</a:t>
            </a:r>
            <a:r>
              <a:rPr lang="en-US" dirty="0"/>
              <a:t> </a:t>
            </a:r>
          </a:p>
        </p:txBody>
      </p:sp>
      <p:graphicFrame>
        <p:nvGraphicFramePr>
          <p:cNvPr id="32771" name="Object 3"/>
          <p:cNvGraphicFramePr>
            <a:graphicFrameLocks noChangeAspect="1"/>
          </p:cNvGraphicFramePr>
          <p:nvPr/>
        </p:nvGraphicFramePr>
        <p:xfrm>
          <a:off x="3200400" y="838201"/>
          <a:ext cx="6172200" cy="2822728"/>
        </p:xfrm>
        <a:graphic>
          <a:graphicData uri="http://schemas.openxmlformats.org/presentationml/2006/ole">
            <mc:AlternateContent xmlns:mc="http://schemas.openxmlformats.org/markup-compatibility/2006">
              <mc:Choice xmlns:v="urn:schemas-microsoft-com:vml" Requires="v">
                <p:oleObj spid="_x0000_s30727" name="CS ChemDraw Drawing" r:id="rId5" imgW="5425560" imgH="2481120" progId="ChemDraw.Document.6.0">
                  <p:embed/>
                </p:oleObj>
              </mc:Choice>
              <mc:Fallback>
                <p:oleObj name="CS ChemDraw Drawing" r:id="rId5" imgW="5425560" imgH="248112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838201"/>
                        <a:ext cx="6172200" cy="282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16034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7"/>
          <p:cNvSpPr txBox="1">
            <a:spLocks noChangeArrowheads="1"/>
          </p:cNvSpPr>
          <p:nvPr/>
        </p:nvSpPr>
        <p:spPr bwMode="auto">
          <a:xfrm>
            <a:off x="9144000" y="0"/>
            <a:ext cx="1524000" cy="304800"/>
          </a:xfrm>
          <a:prstGeom prst="rect">
            <a:avLst/>
          </a:prstGeom>
          <a:noFill/>
          <a:ln w="9525">
            <a:noFill/>
            <a:miter lim="800000"/>
            <a:headEnd/>
            <a:tailEnd/>
          </a:ln>
        </p:spPr>
        <p:txBody>
          <a:bodyPr>
            <a:spAutoFit/>
          </a:bodyPr>
          <a:lstStyle/>
          <a:p>
            <a:pPr>
              <a:spcBef>
                <a:spcPct val="50000"/>
              </a:spcBef>
            </a:pPr>
            <a:r>
              <a:rPr lang="en-US" sz="1400" dirty="0"/>
              <a:t>AJELIAS L2-S22</a:t>
            </a:r>
          </a:p>
        </p:txBody>
      </p:sp>
      <p:graphicFrame>
        <p:nvGraphicFramePr>
          <p:cNvPr id="33795" name="Object 3"/>
          <p:cNvGraphicFramePr>
            <a:graphicFrameLocks noChangeAspect="1"/>
          </p:cNvGraphicFramePr>
          <p:nvPr/>
        </p:nvGraphicFramePr>
        <p:xfrm>
          <a:off x="3505200" y="1143001"/>
          <a:ext cx="4876800" cy="1882775"/>
        </p:xfrm>
        <a:graphic>
          <a:graphicData uri="http://schemas.openxmlformats.org/presentationml/2006/ole">
            <mc:AlternateContent xmlns:mc="http://schemas.openxmlformats.org/markup-compatibility/2006">
              <mc:Choice xmlns:v="urn:schemas-microsoft-com:vml" Requires="v">
                <p:oleObj spid="_x0000_s31750" name="CS ChemDraw Drawing" r:id="rId3" imgW="3171960" imgH="1223640" progId="ChemDraw.Document.6.0">
                  <p:embed/>
                </p:oleObj>
              </mc:Choice>
              <mc:Fallback>
                <p:oleObj name="CS ChemDraw Drawing" r:id="rId3" imgW="3171960" imgH="122364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143001"/>
                        <a:ext cx="48768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Text Box 9"/>
          <p:cNvSpPr txBox="1">
            <a:spLocks noChangeArrowheads="1"/>
          </p:cNvSpPr>
          <p:nvPr/>
        </p:nvSpPr>
        <p:spPr bwMode="auto">
          <a:xfrm>
            <a:off x="3429000" y="533401"/>
            <a:ext cx="4648200" cy="366713"/>
          </a:xfrm>
          <a:prstGeom prst="rect">
            <a:avLst/>
          </a:prstGeom>
          <a:solidFill>
            <a:srgbClr val="00FF00"/>
          </a:solidFill>
          <a:ln w="9525">
            <a:noFill/>
            <a:miter lim="800000"/>
            <a:headEnd/>
            <a:tailEnd/>
          </a:ln>
        </p:spPr>
        <p:txBody>
          <a:bodyPr>
            <a:spAutoFit/>
          </a:bodyPr>
          <a:lstStyle/>
          <a:p>
            <a:pPr>
              <a:spcBef>
                <a:spcPct val="50000"/>
              </a:spcBef>
            </a:pPr>
            <a:r>
              <a:rPr lang="en-US" b="1" dirty="0"/>
              <a:t>Polymers with </a:t>
            </a:r>
            <a:r>
              <a:rPr lang="en-US" b="1" dirty="0" err="1"/>
              <a:t>ferrocene</a:t>
            </a:r>
            <a:r>
              <a:rPr lang="en-US" b="1" dirty="0"/>
              <a:t> in the backbone</a:t>
            </a:r>
          </a:p>
        </p:txBody>
      </p:sp>
      <p:graphicFrame>
        <p:nvGraphicFramePr>
          <p:cNvPr id="8" name="Object 3"/>
          <p:cNvGraphicFramePr>
            <a:graphicFrameLocks noChangeAspect="1"/>
          </p:cNvGraphicFramePr>
          <p:nvPr/>
        </p:nvGraphicFramePr>
        <p:xfrm>
          <a:off x="2514600" y="4495800"/>
          <a:ext cx="6781800" cy="1658938"/>
        </p:xfrm>
        <a:graphic>
          <a:graphicData uri="http://schemas.openxmlformats.org/presentationml/2006/ole">
            <mc:AlternateContent xmlns:mc="http://schemas.openxmlformats.org/markup-compatibility/2006">
              <mc:Choice xmlns:v="urn:schemas-microsoft-com:vml" Requires="v">
                <p:oleObj spid="_x0000_s31751" name="CS ChemDraw Drawing" r:id="rId5" imgW="4998240" imgH="1222200" progId="ChemDraw.Document.6.0">
                  <p:embed/>
                </p:oleObj>
              </mc:Choice>
              <mc:Fallback>
                <p:oleObj name="CS ChemDraw Drawing" r:id="rId5" imgW="4998240" imgH="122220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495800"/>
                        <a:ext cx="6781800"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8"/>
          <p:cNvSpPr txBox="1">
            <a:spLocks noChangeArrowheads="1"/>
          </p:cNvSpPr>
          <p:nvPr/>
        </p:nvSpPr>
        <p:spPr bwMode="auto">
          <a:xfrm>
            <a:off x="2819400" y="3886201"/>
            <a:ext cx="6324600" cy="366713"/>
          </a:xfrm>
          <a:prstGeom prst="rect">
            <a:avLst/>
          </a:prstGeom>
          <a:solidFill>
            <a:srgbClr val="00FF00"/>
          </a:solidFill>
          <a:ln w="9525">
            <a:noFill/>
            <a:miter lim="800000"/>
            <a:headEnd/>
            <a:tailEnd/>
          </a:ln>
        </p:spPr>
        <p:txBody>
          <a:bodyPr>
            <a:spAutoFit/>
          </a:bodyPr>
          <a:lstStyle/>
          <a:p>
            <a:pPr>
              <a:spcBef>
                <a:spcPct val="50000"/>
              </a:spcBef>
            </a:pPr>
            <a:r>
              <a:rPr lang="en-GB" b="1"/>
              <a:t>Bisbenzene chromium:  Prepared by Fischer and Hafner</a:t>
            </a:r>
            <a:r>
              <a:rPr lang="en-GB"/>
              <a:t> </a:t>
            </a:r>
            <a:endParaRPr lang="en-US"/>
          </a:p>
        </p:txBody>
      </p:sp>
    </p:spTree>
    <p:extLst>
      <p:ext uri="{BB962C8B-B14F-4D97-AF65-F5344CB8AC3E}">
        <p14:creationId xmlns:p14="http://schemas.microsoft.com/office/powerpoint/2010/main" val="1174442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685800"/>
            <a:ext cx="3429000" cy="381000"/>
          </a:xfrm>
          <a:prstGeom prst="rect">
            <a:avLst/>
          </a:prstGeom>
          <a:noFill/>
        </p:spPr>
        <p:txBody>
          <a:bodyPr wrap="square" rtlCol="0">
            <a:spAutoFit/>
          </a:bodyPr>
          <a:lstStyle/>
          <a:p>
            <a:r>
              <a:rPr lang="en-US" b="1" dirty="0">
                <a:solidFill>
                  <a:srgbClr val="FF0000"/>
                </a:solidFill>
              </a:rPr>
              <a:t>Problem solving - synthesis</a:t>
            </a:r>
          </a:p>
        </p:txBody>
      </p:sp>
      <p:sp>
        <p:nvSpPr>
          <p:cNvPr id="3" name="TextBox 2"/>
          <p:cNvSpPr txBox="1"/>
          <p:nvPr/>
        </p:nvSpPr>
        <p:spPr>
          <a:xfrm>
            <a:off x="2362200" y="1600201"/>
            <a:ext cx="7848600" cy="646331"/>
          </a:xfrm>
          <a:prstGeom prst="rect">
            <a:avLst/>
          </a:prstGeom>
          <a:noFill/>
        </p:spPr>
        <p:txBody>
          <a:bodyPr wrap="square" rtlCol="0">
            <a:spAutoFit/>
          </a:bodyPr>
          <a:lstStyle/>
          <a:p>
            <a:r>
              <a:rPr lang="en-US" dirty="0"/>
              <a:t>Starting  </a:t>
            </a:r>
            <a:r>
              <a:rPr lang="en-US" dirty="0" smtClean="0"/>
              <a:t>from </a:t>
            </a:r>
            <a:r>
              <a:rPr lang="en-US" dirty="0" err="1"/>
              <a:t>ferrocene</a:t>
            </a:r>
            <a:r>
              <a:rPr lang="en-US" dirty="0"/>
              <a:t> show  minimum  number of steps for  preparing </a:t>
            </a:r>
          </a:p>
          <a:p>
            <a:r>
              <a:rPr lang="en-US" dirty="0"/>
              <a:t>1,1’- </a:t>
            </a:r>
            <a:r>
              <a:rPr lang="en-US" dirty="0" err="1"/>
              <a:t>ferrocene</a:t>
            </a:r>
            <a:r>
              <a:rPr lang="en-US" dirty="0"/>
              <a:t> </a:t>
            </a:r>
            <a:r>
              <a:rPr lang="en-US" dirty="0" err="1"/>
              <a:t>dicarboxylic</a:t>
            </a:r>
            <a:r>
              <a:rPr lang="en-US" dirty="0"/>
              <a:t> acid</a:t>
            </a:r>
          </a:p>
        </p:txBody>
      </p:sp>
      <p:graphicFrame>
        <p:nvGraphicFramePr>
          <p:cNvPr id="63490" name="Object 2"/>
          <p:cNvGraphicFramePr>
            <a:graphicFrameLocks noChangeAspect="1"/>
          </p:cNvGraphicFramePr>
          <p:nvPr/>
        </p:nvGraphicFramePr>
        <p:xfrm>
          <a:off x="2819400" y="2667000"/>
          <a:ext cx="6689560" cy="1536700"/>
        </p:xfrm>
        <a:graphic>
          <a:graphicData uri="http://schemas.openxmlformats.org/presentationml/2006/ole">
            <mc:AlternateContent xmlns:mc="http://schemas.openxmlformats.org/markup-compatibility/2006">
              <mc:Choice xmlns:v="urn:schemas-microsoft-com:vml" Requires="v">
                <p:oleObj spid="_x0000_s32772" name="CS ChemDraw Drawing" r:id="rId3" imgW="4754469" imgH="1092151" progId="ChemDraw.Document.6.0">
                  <p:embed/>
                </p:oleObj>
              </mc:Choice>
              <mc:Fallback>
                <p:oleObj name="CS ChemDraw Drawing" r:id="rId3" imgW="4754469" imgH="1092151"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667000"/>
                        <a:ext cx="668956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6291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3429000" y="1600201"/>
            <a:ext cx="5715000" cy="396875"/>
          </a:xfrm>
          <a:prstGeom prst="rect">
            <a:avLst/>
          </a:prstGeom>
          <a:solidFill>
            <a:srgbClr val="00FF00"/>
          </a:solidFill>
          <a:ln w="9525">
            <a:noFill/>
            <a:miter lim="800000"/>
            <a:headEnd/>
            <a:tailEnd/>
          </a:ln>
        </p:spPr>
        <p:txBody>
          <a:bodyPr>
            <a:spAutoFit/>
          </a:bodyPr>
          <a:lstStyle/>
          <a:p>
            <a:pPr algn="ctr">
              <a:spcBef>
                <a:spcPct val="50000"/>
              </a:spcBef>
            </a:pPr>
            <a:r>
              <a:rPr lang="en-GB" sz="2000" b="1"/>
              <a:t>Unique reactions in organometallic chemistry</a:t>
            </a:r>
            <a:r>
              <a:rPr lang="en-US"/>
              <a:t> </a:t>
            </a:r>
          </a:p>
        </p:txBody>
      </p:sp>
      <p:sp>
        <p:nvSpPr>
          <p:cNvPr id="32770" name="Text Box 3"/>
          <p:cNvSpPr txBox="1">
            <a:spLocks noChangeArrowheads="1"/>
          </p:cNvSpPr>
          <p:nvPr/>
        </p:nvSpPr>
        <p:spPr bwMode="auto">
          <a:xfrm>
            <a:off x="4648200" y="2819400"/>
            <a:ext cx="4343400" cy="2123658"/>
          </a:xfrm>
          <a:prstGeom prst="rect">
            <a:avLst/>
          </a:prstGeom>
          <a:noFill/>
          <a:ln w="9525">
            <a:noFill/>
            <a:miter lim="800000"/>
            <a:headEnd/>
            <a:tailEnd/>
          </a:ln>
        </p:spPr>
        <p:txBody>
          <a:bodyPr>
            <a:spAutoFit/>
          </a:bodyPr>
          <a:lstStyle/>
          <a:p>
            <a:pPr>
              <a:spcBef>
                <a:spcPct val="50000"/>
              </a:spcBef>
              <a:buFontTx/>
              <a:buChar char="•"/>
            </a:pPr>
            <a:r>
              <a:rPr lang="en-US" b="1" dirty="0"/>
              <a:t> </a:t>
            </a:r>
            <a:r>
              <a:rPr lang="en-US" sz="2400" b="1" dirty="0"/>
              <a:t>Oxidative Addition</a:t>
            </a:r>
          </a:p>
          <a:p>
            <a:pPr>
              <a:spcBef>
                <a:spcPct val="50000"/>
              </a:spcBef>
              <a:buFontTx/>
              <a:buChar char="•"/>
            </a:pPr>
            <a:r>
              <a:rPr lang="en-US" sz="2400" b="1" dirty="0"/>
              <a:t> Reductive Elimination</a:t>
            </a:r>
          </a:p>
          <a:p>
            <a:pPr>
              <a:spcBef>
                <a:spcPct val="50000"/>
              </a:spcBef>
              <a:buFontTx/>
              <a:buChar char="•"/>
            </a:pPr>
            <a:r>
              <a:rPr lang="en-US" sz="2400" b="1" dirty="0"/>
              <a:t>  Migratory Insertion</a:t>
            </a:r>
          </a:p>
          <a:p>
            <a:pPr>
              <a:spcBef>
                <a:spcPct val="50000"/>
              </a:spcBef>
              <a:buFontTx/>
              <a:buChar char="•"/>
            </a:pPr>
            <a:r>
              <a:rPr lang="en-US" sz="2400" b="1" dirty="0"/>
              <a:t>  </a:t>
            </a:r>
            <a:r>
              <a:rPr lang="en-US" sz="2400" b="1" dirty="0">
                <a:sym typeface="Symbol" pitchFamily="18" charset="2"/>
              </a:rPr>
              <a:t> - Hydrogen Elimination</a:t>
            </a:r>
          </a:p>
        </p:txBody>
      </p:sp>
    </p:spTree>
    <p:extLst>
      <p:ext uri="{BB962C8B-B14F-4D97-AF65-F5344CB8AC3E}">
        <p14:creationId xmlns:p14="http://schemas.microsoft.com/office/powerpoint/2010/main" val="40208219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4"/>
          <p:cNvSpPr txBox="1">
            <a:spLocks noChangeArrowheads="1"/>
          </p:cNvSpPr>
          <p:nvPr/>
        </p:nvSpPr>
        <p:spPr bwMode="auto">
          <a:xfrm>
            <a:off x="2286000" y="990600"/>
            <a:ext cx="6553200" cy="641350"/>
          </a:xfrm>
          <a:prstGeom prst="rect">
            <a:avLst/>
          </a:prstGeom>
          <a:noFill/>
          <a:ln w="9525">
            <a:noFill/>
            <a:miter lim="800000"/>
            <a:headEnd/>
            <a:tailEnd/>
          </a:ln>
        </p:spPr>
        <p:txBody>
          <a:bodyPr wrap="square">
            <a:spAutoFit/>
          </a:bodyPr>
          <a:lstStyle/>
          <a:p>
            <a:pPr>
              <a:spcBef>
                <a:spcPct val="50000"/>
              </a:spcBef>
            </a:pPr>
            <a:r>
              <a:rPr lang="en-GB" b="1" dirty="0"/>
              <a:t>When addition of  </a:t>
            </a:r>
            <a:r>
              <a:rPr lang="en-GB" b="1" dirty="0" err="1"/>
              <a:t>ligands</a:t>
            </a:r>
            <a:r>
              <a:rPr lang="en-GB" b="1" dirty="0"/>
              <a:t> is accompanied by oxidation of the metal, it is called an oxidative addition reaction </a:t>
            </a:r>
            <a:endParaRPr lang="en-US" b="1" dirty="0"/>
          </a:p>
        </p:txBody>
      </p:sp>
      <p:graphicFrame>
        <p:nvGraphicFramePr>
          <p:cNvPr id="4101" name="Object 5"/>
          <p:cNvGraphicFramePr>
            <a:graphicFrameLocks noChangeAspect="1"/>
          </p:cNvGraphicFramePr>
          <p:nvPr/>
        </p:nvGraphicFramePr>
        <p:xfrm>
          <a:off x="4191000" y="1752601"/>
          <a:ext cx="2947988" cy="612775"/>
        </p:xfrm>
        <a:graphic>
          <a:graphicData uri="http://schemas.openxmlformats.org/presentationml/2006/ole">
            <mc:AlternateContent xmlns:mc="http://schemas.openxmlformats.org/markup-compatibility/2006">
              <mc:Choice xmlns:v="urn:schemas-microsoft-com:vml" Requires="v">
                <p:oleObj spid="_x0000_s33798" name="CS ChemDraw Drawing" r:id="rId3" imgW="2948400" imgH="613440" progId="ChemDraw.Document.6.0">
                  <p:embed/>
                </p:oleObj>
              </mc:Choice>
              <mc:Fallback>
                <p:oleObj name="CS ChemDraw Drawing" r:id="rId3" imgW="2948400" imgH="61344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752601"/>
                        <a:ext cx="2947988"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Text Box 6"/>
          <p:cNvSpPr txBox="1">
            <a:spLocks noChangeArrowheads="1"/>
          </p:cNvSpPr>
          <p:nvPr/>
        </p:nvSpPr>
        <p:spPr bwMode="auto">
          <a:xfrm>
            <a:off x="2667000" y="4419600"/>
            <a:ext cx="7543800" cy="2014538"/>
          </a:xfrm>
          <a:prstGeom prst="rect">
            <a:avLst/>
          </a:prstGeom>
          <a:noFill/>
          <a:ln w="9525">
            <a:noFill/>
            <a:miter lim="800000"/>
            <a:headEnd/>
            <a:tailEnd/>
          </a:ln>
        </p:spPr>
        <p:txBody>
          <a:bodyPr>
            <a:spAutoFit/>
          </a:bodyPr>
          <a:lstStyle/>
          <a:p>
            <a:pPr>
              <a:buFontTx/>
              <a:buChar char="•"/>
            </a:pPr>
            <a:r>
              <a:rPr lang="en-GB"/>
              <a:t> availability of nonbonded electron density on the metal,</a:t>
            </a:r>
          </a:p>
          <a:p>
            <a:pPr>
              <a:buFontTx/>
              <a:buChar char="•"/>
            </a:pPr>
            <a:endParaRPr lang="en-GB"/>
          </a:p>
          <a:p>
            <a:pPr>
              <a:buFontTx/>
              <a:buChar char="•"/>
            </a:pPr>
            <a:r>
              <a:rPr lang="en-GB"/>
              <a:t> two vacant coordination sites on the reacting complex (L</a:t>
            </a:r>
            <a:r>
              <a:rPr lang="en-GB" baseline="-25000"/>
              <a:t>n</a:t>
            </a:r>
            <a:r>
              <a:rPr lang="en-GB"/>
              <a:t>M), that is, the complex must be coordinatively unsaturated, </a:t>
            </a:r>
          </a:p>
          <a:p>
            <a:endParaRPr lang="en-GB"/>
          </a:p>
          <a:p>
            <a:pPr>
              <a:buFontTx/>
              <a:buChar char="•"/>
            </a:pPr>
            <a:r>
              <a:rPr lang="en-GB"/>
              <a:t> a metal with stable oxidation states separated by two units; the higher oxidation state must be  energetically accessible and stable. </a:t>
            </a:r>
            <a:endParaRPr lang="en-US"/>
          </a:p>
        </p:txBody>
      </p:sp>
      <p:sp>
        <p:nvSpPr>
          <p:cNvPr id="4104" name="Text Box 7"/>
          <p:cNvSpPr txBox="1">
            <a:spLocks noChangeArrowheads="1"/>
          </p:cNvSpPr>
          <p:nvPr/>
        </p:nvSpPr>
        <p:spPr bwMode="auto">
          <a:xfrm>
            <a:off x="2895600" y="3962401"/>
            <a:ext cx="4419600" cy="366713"/>
          </a:xfrm>
          <a:prstGeom prst="rect">
            <a:avLst/>
          </a:prstGeom>
          <a:noFill/>
          <a:ln w="9525">
            <a:noFill/>
            <a:miter lim="800000"/>
            <a:headEnd/>
            <a:tailEnd/>
          </a:ln>
        </p:spPr>
        <p:txBody>
          <a:bodyPr>
            <a:spAutoFit/>
          </a:bodyPr>
          <a:lstStyle/>
          <a:p>
            <a:pPr>
              <a:spcBef>
                <a:spcPct val="50000"/>
              </a:spcBef>
            </a:pPr>
            <a:r>
              <a:rPr lang="en-US" b="1"/>
              <a:t>Requirements for oxidative addition </a:t>
            </a:r>
          </a:p>
        </p:txBody>
      </p:sp>
      <p:sp>
        <p:nvSpPr>
          <p:cNvPr id="4105" name="Text Box 8"/>
          <p:cNvSpPr txBox="1">
            <a:spLocks noChangeArrowheads="1"/>
          </p:cNvSpPr>
          <p:nvPr/>
        </p:nvSpPr>
        <p:spPr bwMode="auto">
          <a:xfrm>
            <a:off x="4267200" y="381001"/>
            <a:ext cx="2819400" cy="366713"/>
          </a:xfrm>
          <a:prstGeom prst="rect">
            <a:avLst/>
          </a:prstGeom>
          <a:solidFill>
            <a:srgbClr val="00FF00"/>
          </a:solidFill>
          <a:ln w="9525">
            <a:noFill/>
            <a:miter lim="800000"/>
            <a:headEnd/>
            <a:tailEnd/>
          </a:ln>
        </p:spPr>
        <p:txBody>
          <a:bodyPr>
            <a:spAutoFit/>
          </a:bodyPr>
          <a:lstStyle/>
          <a:p>
            <a:pPr algn="ctr">
              <a:spcBef>
                <a:spcPct val="50000"/>
              </a:spcBef>
            </a:pPr>
            <a:r>
              <a:rPr lang="en-GB" b="1"/>
              <a:t>Oxidative addition </a:t>
            </a:r>
            <a:r>
              <a:rPr lang="en-US"/>
              <a:t> </a:t>
            </a:r>
          </a:p>
        </p:txBody>
      </p:sp>
      <p:sp>
        <p:nvSpPr>
          <p:cNvPr id="4107" name="Text Box 11"/>
          <p:cNvSpPr txBox="1">
            <a:spLocks noChangeArrowheads="1"/>
          </p:cNvSpPr>
          <p:nvPr/>
        </p:nvSpPr>
        <p:spPr bwMode="auto">
          <a:xfrm>
            <a:off x="1828800" y="2438401"/>
            <a:ext cx="4800600" cy="1192213"/>
          </a:xfrm>
          <a:prstGeom prst="rect">
            <a:avLst/>
          </a:prstGeom>
          <a:noFill/>
          <a:ln w="9525">
            <a:noFill/>
            <a:miter lim="800000"/>
            <a:headEnd/>
            <a:tailEnd/>
          </a:ln>
          <a:effectLst/>
        </p:spPr>
        <p:txBody>
          <a:bodyPr>
            <a:spAutoFit/>
          </a:bodyPr>
          <a:lstStyle/>
          <a:p>
            <a:pPr>
              <a:spcBef>
                <a:spcPct val="50000"/>
              </a:spcBef>
            </a:pPr>
            <a:r>
              <a:rPr lang="en-US" i="1" dirty="0">
                <a:solidFill>
                  <a:srgbClr val="A50021"/>
                </a:solidFill>
              </a:rPr>
              <a:t>OX state of metal increases by 2 units</a:t>
            </a:r>
          </a:p>
          <a:p>
            <a:pPr>
              <a:spcBef>
                <a:spcPct val="50000"/>
              </a:spcBef>
            </a:pPr>
            <a:r>
              <a:rPr lang="en-US" i="1" dirty="0">
                <a:solidFill>
                  <a:srgbClr val="A50021"/>
                </a:solidFill>
              </a:rPr>
              <a:t>Coordination number increases by 2 units</a:t>
            </a:r>
          </a:p>
          <a:p>
            <a:pPr>
              <a:spcBef>
                <a:spcPct val="50000"/>
              </a:spcBef>
            </a:pPr>
            <a:r>
              <a:rPr lang="en-US" i="1" dirty="0">
                <a:solidFill>
                  <a:srgbClr val="A50021"/>
                </a:solidFill>
              </a:rPr>
              <a:t>2 new anionic </a:t>
            </a:r>
            <a:r>
              <a:rPr lang="en-US" i="1" dirty="0" err="1">
                <a:solidFill>
                  <a:srgbClr val="A50021"/>
                </a:solidFill>
              </a:rPr>
              <a:t>ligands</a:t>
            </a:r>
            <a:r>
              <a:rPr lang="en-US" i="1" dirty="0">
                <a:solidFill>
                  <a:srgbClr val="A50021"/>
                </a:solidFill>
              </a:rPr>
              <a:t> are added to the metal</a:t>
            </a:r>
            <a:endParaRPr lang="en-IN" i="1" dirty="0">
              <a:solidFill>
                <a:srgbClr val="A50021"/>
              </a:solidFill>
            </a:endParaRPr>
          </a:p>
        </p:txBody>
      </p:sp>
      <p:graphicFrame>
        <p:nvGraphicFramePr>
          <p:cNvPr id="2" name="Object 6"/>
          <p:cNvGraphicFramePr>
            <a:graphicFrameLocks noChangeAspect="1"/>
          </p:cNvGraphicFramePr>
          <p:nvPr/>
        </p:nvGraphicFramePr>
        <p:xfrm>
          <a:off x="6781801" y="2590800"/>
          <a:ext cx="3725261" cy="914400"/>
        </p:xfrm>
        <a:graphic>
          <a:graphicData uri="http://schemas.openxmlformats.org/presentationml/2006/ole">
            <mc:AlternateContent xmlns:mc="http://schemas.openxmlformats.org/markup-compatibility/2006">
              <mc:Choice xmlns:v="urn:schemas-microsoft-com:vml" Requires="v">
                <p:oleObj spid="_x0000_s33799" name="CS ChemDraw Drawing" r:id="rId5" imgW="4070520" imgH="998280" progId="ChemDraw.Document.6.0">
                  <p:embed/>
                </p:oleObj>
              </mc:Choice>
              <mc:Fallback>
                <p:oleObj name="CS ChemDraw Drawing" r:id="rId5" imgW="4070520" imgH="99828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1" y="2590800"/>
                        <a:ext cx="372526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68473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nvGraphicFramePr>
        <p:xfrm>
          <a:off x="2290764" y="1062039"/>
          <a:ext cx="7462837" cy="4041775"/>
        </p:xfrm>
        <a:graphic>
          <a:graphicData uri="http://schemas.openxmlformats.org/presentationml/2006/ole">
            <mc:AlternateContent xmlns:mc="http://schemas.openxmlformats.org/markup-compatibility/2006">
              <mc:Choice xmlns:v="urn:schemas-microsoft-com:vml" Requires="v">
                <p:oleObj spid="_x0000_s34820" name="CS ChemDraw Drawing" r:id="rId3" imgW="5365615" imgH="2902866" progId="ChemDraw.Document.6.0">
                  <p:embed/>
                </p:oleObj>
              </mc:Choice>
              <mc:Fallback>
                <p:oleObj name="CS ChemDraw Drawing" r:id="rId3" imgW="5365615" imgH="2902866"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764" y="1062039"/>
                        <a:ext cx="7462837"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5"/>
          <p:cNvSpPr txBox="1">
            <a:spLocks noChangeArrowheads="1"/>
          </p:cNvSpPr>
          <p:nvPr/>
        </p:nvSpPr>
        <p:spPr bwMode="auto">
          <a:xfrm>
            <a:off x="2743200" y="457200"/>
            <a:ext cx="6019800" cy="369332"/>
          </a:xfrm>
          <a:prstGeom prst="rect">
            <a:avLst/>
          </a:prstGeom>
          <a:noFill/>
          <a:ln w="9525">
            <a:noFill/>
            <a:miter lim="800000"/>
            <a:headEnd/>
            <a:tailEnd/>
          </a:ln>
        </p:spPr>
        <p:txBody>
          <a:bodyPr wrap="square">
            <a:spAutoFit/>
          </a:bodyPr>
          <a:lstStyle/>
          <a:p>
            <a:pPr>
              <a:spcBef>
                <a:spcPct val="50000"/>
              </a:spcBef>
            </a:pPr>
            <a:r>
              <a:rPr lang="en-US" b="1" dirty="0"/>
              <a:t> Examples of Oxidative addition : </a:t>
            </a:r>
            <a:r>
              <a:rPr lang="en-US" b="1" dirty="0" err="1"/>
              <a:t>Cis</a:t>
            </a:r>
            <a:r>
              <a:rPr lang="en-US" b="1" dirty="0"/>
              <a:t> or trans ?</a:t>
            </a:r>
          </a:p>
        </p:txBody>
      </p:sp>
      <p:sp>
        <p:nvSpPr>
          <p:cNvPr id="5127" name="Text Box 7"/>
          <p:cNvSpPr txBox="1">
            <a:spLocks noChangeArrowheads="1"/>
          </p:cNvSpPr>
          <p:nvPr/>
        </p:nvSpPr>
        <p:spPr bwMode="auto">
          <a:xfrm>
            <a:off x="2895600" y="5334001"/>
            <a:ext cx="6019800" cy="779463"/>
          </a:xfrm>
          <a:prstGeom prst="rect">
            <a:avLst/>
          </a:prstGeom>
          <a:noFill/>
          <a:ln w="9525">
            <a:noFill/>
            <a:miter lim="800000"/>
            <a:headEnd/>
            <a:tailEnd/>
          </a:ln>
          <a:effectLst/>
        </p:spPr>
        <p:txBody>
          <a:bodyPr>
            <a:spAutoFit/>
          </a:bodyPr>
          <a:lstStyle/>
          <a:p>
            <a:pPr>
              <a:spcBef>
                <a:spcPct val="50000"/>
              </a:spcBef>
            </a:pPr>
            <a:r>
              <a:rPr lang="en-US" dirty="0" err="1"/>
              <a:t>Homonuclear</a:t>
            </a:r>
            <a:r>
              <a:rPr lang="en-US" dirty="0"/>
              <a:t>  systems (H</a:t>
            </a:r>
            <a:r>
              <a:rPr lang="en-US" baseline="-25000" dirty="0"/>
              <a:t>2</a:t>
            </a:r>
            <a:r>
              <a:rPr lang="en-US" dirty="0"/>
              <a:t>, Cl</a:t>
            </a:r>
            <a:r>
              <a:rPr lang="en-US" baseline="-25000" dirty="0"/>
              <a:t>2</a:t>
            </a:r>
            <a:r>
              <a:rPr lang="en-US" dirty="0"/>
              <a:t>, O</a:t>
            </a:r>
            <a:r>
              <a:rPr lang="en-US" baseline="-25000" dirty="0"/>
              <a:t>2</a:t>
            </a:r>
            <a:r>
              <a:rPr lang="en-US" dirty="0"/>
              <a:t>, C</a:t>
            </a:r>
            <a:r>
              <a:rPr lang="en-US" baseline="-25000" dirty="0"/>
              <a:t>2</a:t>
            </a:r>
            <a:r>
              <a:rPr lang="en-US" dirty="0"/>
              <a:t>H</a:t>
            </a:r>
            <a:r>
              <a:rPr lang="en-US" baseline="-25000" dirty="0"/>
              <a:t>2</a:t>
            </a:r>
            <a:r>
              <a:rPr lang="en-US" dirty="0"/>
              <a:t>)  </a:t>
            </a:r>
            <a:r>
              <a:rPr lang="en-US" dirty="0" err="1"/>
              <a:t>Cis</a:t>
            </a:r>
            <a:endParaRPr lang="en-US" dirty="0"/>
          </a:p>
          <a:p>
            <a:pPr>
              <a:spcBef>
                <a:spcPct val="50000"/>
              </a:spcBef>
            </a:pPr>
            <a:r>
              <a:rPr lang="en-US" dirty="0" err="1"/>
              <a:t>Heteronuclear</a:t>
            </a:r>
            <a:r>
              <a:rPr lang="en-US" dirty="0"/>
              <a:t> systems  (</a:t>
            </a:r>
            <a:r>
              <a:rPr lang="en-US" dirty="0" err="1"/>
              <a:t>MeI</a:t>
            </a:r>
            <a:r>
              <a:rPr lang="en-US" dirty="0"/>
              <a:t>)  </a:t>
            </a:r>
            <a:r>
              <a:rPr lang="en-US" dirty="0" err="1"/>
              <a:t>Cis</a:t>
            </a:r>
            <a:r>
              <a:rPr lang="en-US" dirty="0"/>
              <a:t> or trans</a:t>
            </a:r>
            <a:endParaRPr lang="en-IN" dirty="0"/>
          </a:p>
        </p:txBody>
      </p:sp>
    </p:spTree>
    <p:extLst>
      <p:ext uri="{BB962C8B-B14F-4D97-AF65-F5344CB8AC3E}">
        <p14:creationId xmlns:p14="http://schemas.microsoft.com/office/powerpoint/2010/main" val="2765452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4"/>
          <p:cNvSpPr txBox="1">
            <a:spLocks noChangeArrowheads="1"/>
          </p:cNvSpPr>
          <p:nvPr/>
        </p:nvSpPr>
        <p:spPr bwMode="auto">
          <a:xfrm>
            <a:off x="2057400" y="228601"/>
            <a:ext cx="7086600" cy="366713"/>
          </a:xfrm>
          <a:prstGeom prst="rect">
            <a:avLst/>
          </a:prstGeom>
          <a:solidFill>
            <a:srgbClr val="00FF00"/>
          </a:solidFill>
          <a:ln w="9525">
            <a:noFill/>
            <a:miter lim="800000"/>
            <a:headEnd/>
            <a:tailEnd/>
          </a:ln>
        </p:spPr>
        <p:txBody>
          <a:bodyPr>
            <a:spAutoFit/>
          </a:bodyPr>
          <a:lstStyle/>
          <a:p>
            <a:pPr>
              <a:spcBef>
                <a:spcPct val="50000"/>
              </a:spcBef>
            </a:pPr>
            <a:r>
              <a:rPr lang="en-US" b="1" dirty="0"/>
              <a:t> An important step in many homogeneous catalytic cycles  </a:t>
            </a:r>
          </a:p>
        </p:txBody>
      </p:sp>
      <p:graphicFrame>
        <p:nvGraphicFramePr>
          <p:cNvPr id="6149" name="Object 5"/>
          <p:cNvGraphicFramePr>
            <a:graphicFrameLocks noChangeAspect="1"/>
          </p:cNvGraphicFramePr>
          <p:nvPr/>
        </p:nvGraphicFramePr>
        <p:xfrm>
          <a:off x="2362200" y="1295401"/>
          <a:ext cx="5943600" cy="1458913"/>
        </p:xfrm>
        <a:graphic>
          <a:graphicData uri="http://schemas.openxmlformats.org/presentationml/2006/ole">
            <mc:AlternateContent xmlns:mc="http://schemas.openxmlformats.org/markup-compatibility/2006">
              <mc:Choice xmlns:v="urn:schemas-microsoft-com:vml" Requires="v">
                <p:oleObj spid="_x0000_s35848" name="CS ChemDraw Drawing" r:id="rId3" imgW="4070520" imgH="998280" progId="ChemDraw.Document.6.0">
                  <p:embed/>
                </p:oleObj>
              </mc:Choice>
              <mc:Fallback>
                <p:oleObj name="CS ChemDraw Drawing" r:id="rId3" imgW="4070520" imgH="9982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295401"/>
                        <a:ext cx="5943600" cy="14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3124200" y="2971800"/>
          <a:ext cx="5257800" cy="1593850"/>
        </p:xfrm>
        <a:graphic>
          <a:graphicData uri="http://schemas.openxmlformats.org/presentationml/2006/ole">
            <mc:AlternateContent xmlns:mc="http://schemas.openxmlformats.org/markup-compatibility/2006">
              <mc:Choice xmlns:v="urn:schemas-microsoft-com:vml" Requires="v">
                <p:oleObj spid="_x0000_s35849" name="CS ChemDraw Drawing" r:id="rId5" imgW="3683160" imgH="1116360" progId="ChemDraw.Document.6.0">
                  <p:embed/>
                </p:oleObj>
              </mc:Choice>
              <mc:Fallback>
                <p:oleObj name="CS ChemDraw Drawing" r:id="rId5" imgW="3683160" imgH="111636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971800"/>
                        <a:ext cx="525780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2971800" y="4876801"/>
          <a:ext cx="5410200" cy="1376363"/>
        </p:xfrm>
        <a:graphic>
          <a:graphicData uri="http://schemas.openxmlformats.org/presentationml/2006/ole">
            <mc:AlternateContent xmlns:mc="http://schemas.openxmlformats.org/markup-compatibility/2006">
              <mc:Choice xmlns:v="urn:schemas-microsoft-com:vml" Requires="v">
                <p:oleObj spid="_x0000_s35850" name="CS ChemDraw Drawing" r:id="rId7" imgW="3919680" imgH="997560" progId="ChemDraw.Document.6.0">
                  <p:embed/>
                </p:oleObj>
              </mc:Choice>
              <mc:Fallback>
                <p:oleObj name="CS ChemDraw Drawing" r:id="rId7" imgW="3919680" imgH="99756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4876801"/>
                        <a:ext cx="5410200"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9"/>
          <p:cNvSpPr txBox="1">
            <a:spLocks noChangeArrowheads="1"/>
          </p:cNvSpPr>
          <p:nvPr/>
        </p:nvSpPr>
        <p:spPr bwMode="auto">
          <a:xfrm>
            <a:off x="2743200" y="914400"/>
            <a:ext cx="4572000" cy="304800"/>
          </a:xfrm>
          <a:prstGeom prst="rect">
            <a:avLst/>
          </a:prstGeom>
          <a:noFill/>
          <a:ln w="9525">
            <a:noFill/>
            <a:miter lim="800000"/>
            <a:headEnd/>
            <a:tailEnd/>
          </a:ln>
        </p:spPr>
        <p:txBody>
          <a:bodyPr>
            <a:spAutoFit/>
          </a:bodyPr>
          <a:lstStyle/>
          <a:p>
            <a:pPr>
              <a:spcBef>
                <a:spcPct val="50000"/>
              </a:spcBef>
            </a:pPr>
            <a:r>
              <a:rPr lang="en-US" sz="1400" b="1" dirty="0"/>
              <a:t>Hydrogenation of alkenes- Wilkinson catalyst</a:t>
            </a:r>
          </a:p>
        </p:txBody>
      </p:sp>
      <p:sp>
        <p:nvSpPr>
          <p:cNvPr id="6154" name="Text Box 10"/>
          <p:cNvSpPr txBox="1">
            <a:spLocks noChangeArrowheads="1"/>
          </p:cNvSpPr>
          <p:nvPr/>
        </p:nvSpPr>
        <p:spPr bwMode="auto">
          <a:xfrm>
            <a:off x="2743200" y="2895600"/>
            <a:ext cx="4572000" cy="304800"/>
          </a:xfrm>
          <a:prstGeom prst="rect">
            <a:avLst/>
          </a:prstGeom>
          <a:noFill/>
          <a:ln w="9525">
            <a:noFill/>
            <a:miter lim="800000"/>
            <a:headEnd/>
            <a:tailEnd/>
          </a:ln>
        </p:spPr>
        <p:txBody>
          <a:bodyPr>
            <a:spAutoFit/>
          </a:bodyPr>
          <a:lstStyle/>
          <a:p>
            <a:pPr>
              <a:spcBef>
                <a:spcPct val="50000"/>
              </a:spcBef>
            </a:pPr>
            <a:r>
              <a:rPr lang="en-US" sz="1400" b="1" dirty="0"/>
              <a:t>Methanol to acetic acid conversion- </a:t>
            </a:r>
            <a:r>
              <a:rPr lang="en-US" sz="1400" b="1" dirty="0" err="1"/>
              <a:t>Cativa</a:t>
            </a:r>
            <a:r>
              <a:rPr lang="en-US" sz="1400" b="1" dirty="0"/>
              <a:t> process</a:t>
            </a:r>
          </a:p>
        </p:txBody>
      </p:sp>
      <p:sp>
        <p:nvSpPr>
          <p:cNvPr id="6155" name="Text Box 11"/>
          <p:cNvSpPr txBox="1">
            <a:spLocks noChangeArrowheads="1"/>
          </p:cNvSpPr>
          <p:nvPr/>
        </p:nvSpPr>
        <p:spPr bwMode="auto">
          <a:xfrm>
            <a:off x="2819400" y="4572001"/>
            <a:ext cx="6172200" cy="307777"/>
          </a:xfrm>
          <a:prstGeom prst="rect">
            <a:avLst/>
          </a:prstGeom>
          <a:noFill/>
          <a:ln w="9525">
            <a:noFill/>
            <a:miter lim="800000"/>
            <a:headEnd/>
            <a:tailEnd/>
          </a:ln>
        </p:spPr>
        <p:txBody>
          <a:bodyPr wrap="square">
            <a:spAutoFit/>
          </a:bodyPr>
          <a:lstStyle/>
          <a:p>
            <a:pPr>
              <a:spcBef>
                <a:spcPct val="50000"/>
              </a:spcBef>
            </a:pPr>
            <a:r>
              <a:rPr lang="en-US" sz="1400" b="1" dirty="0"/>
              <a:t>Pd catalyzed Cross coupling  of </a:t>
            </a:r>
            <a:r>
              <a:rPr lang="en-US" sz="1400" b="1" dirty="0" err="1"/>
              <a:t>Ar</a:t>
            </a:r>
            <a:r>
              <a:rPr lang="en-US" sz="1400" b="1" dirty="0"/>
              <a:t>-B(OH)</a:t>
            </a:r>
            <a:r>
              <a:rPr lang="en-US" sz="1400" b="1" baseline="-25000" dirty="0"/>
              <a:t>2</a:t>
            </a:r>
            <a:r>
              <a:rPr lang="en-US" sz="1400" b="1" dirty="0"/>
              <a:t> and </a:t>
            </a:r>
            <a:r>
              <a:rPr lang="en-US" sz="1400" b="1" dirty="0" err="1"/>
              <a:t>Ar</a:t>
            </a:r>
            <a:r>
              <a:rPr lang="en-US" sz="1400" b="1" dirty="0"/>
              <a:t>-X  – Suzuki Coupling </a:t>
            </a:r>
          </a:p>
        </p:txBody>
      </p:sp>
      <p:sp>
        <p:nvSpPr>
          <p:cNvPr id="6157" name="Text Box 13"/>
          <p:cNvSpPr txBox="1">
            <a:spLocks noChangeArrowheads="1"/>
          </p:cNvSpPr>
          <p:nvPr/>
        </p:nvSpPr>
        <p:spPr bwMode="auto">
          <a:xfrm>
            <a:off x="2362200" y="6248401"/>
            <a:ext cx="7696200" cy="366713"/>
          </a:xfrm>
          <a:prstGeom prst="rect">
            <a:avLst/>
          </a:prstGeom>
          <a:noFill/>
          <a:ln w="9525">
            <a:noFill/>
            <a:miter lim="800000"/>
            <a:headEnd/>
            <a:tailEnd/>
          </a:ln>
          <a:effectLst/>
        </p:spPr>
        <p:txBody>
          <a:bodyPr>
            <a:spAutoFit/>
          </a:bodyPr>
          <a:lstStyle/>
          <a:p>
            <a:pPr>
              <a:spcBef>
                <a:spcPct val="50000"/>
              </a:spcBef>
            </a:pPr>
            <a:r>
              <a:rPr lang="en-US" b="1">
                <a:solidFill>
                  <a:srgbClr val="A50021"/>
                </a:solidFill>
              </a:rPr>
              <a:t>The more electron rich the metal, more easy is the oxidative addition</a:t>
            </a:r>
            <a:endParaRPr lang="en-IN" b="1">
              <a:solidFill>
                <a:srgbClr val="A50021"/>
              </a:solidFill>
            </a:endParaRPr>
          </a:p>
        </p:txBody>
      </p:sp>
      <p:sp>
        <p:nvSpPr>
          <p:cNvPr id="11" name="TextBox 10"/>
          <p:cNvSpPr txBox="1"/>
          <p:nvPr/>
        </p:nvSpPr>
        <p:spPr>
          <a:xfrm rot="5400000">
            <a:off x="8147566" y="3892035"/>
            <a:ext cx="4191001" cy="369332"/>
          </a:xfrm>
          <a:prstGeom prst="rect">
            <a:avLst/>
          </a:prstGeom>
          <a:noFill/>
        </p:spPr>
        <p:txBody>
          <a:bodyPr wrap="square" rtlCol="0">
            <a:spAutoFit/>
          </a:bodyPr>
          <a:lstStyle/>
          <a:p>
            <a:r>
              <a:rPr lang="en-US" dirty="0">
                <a:solidFill>
                  <a:srgbClr val="3333CC"/>
                </a:solidFill>
              </a:rPr>
              <a:t>Often the first step of the mechanism</a:t>
            </a:r>
            <a:endParaRPr lang="en-IN" dirty="0">
              <a:solidFill>
                <a:srgbClr val="3333CC"/>
              </a:solidFill>
            </a:endParaRPr>
          </a:p>
        </p:txBody>
      </p:sp>
      <p:pic>
        <p:nvPicPr>
          <p:cNvPr id="2" name="Picture 9" descr="http://upload.wikimedia.org/wikipedia/commons/thumb/1/10/Catcycle.png/350px-Catcycle.png"/>
          <p:cNvPicPr>
            <a:picLocks noChangeAspect="1" noChangeArrowheads="1"/>
          </p:cNvPicPr>
          <p:nvPr/>
        </p:nvPicPr>
        <p:blipFill>
          <a:blip r:embed="rId9" cstate="print"/>
          <a:srcRect/>
          <a:stretch>
            <a:fillRect/>
          </a:stretch>
        </p:blipFill>
        <p:spPr bwMode="auto">
          <a:xfrm>
            <a:off x="8534400" y="609600"/>
            <a:ext cx="1981200" cy="1115132"/>
          </a:xfrm>
          <a:prstGeom prst="rect">
            <a:avLst/>
          </a:prstGeom>
          <a:noFill/>
        </p:spPr>
      </p:pic>
    </p:spTree>
    <p:extLst>
      <p:ext uri="{BB962C8B-B14F-4D97-AF65-F5344CB8AC3E}">
        <p14:creationId xmlns:p14="http://schemas.microsoft.com/office/powerpoint/2010/main" val="36991013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1524001" y="1882259"/>
            <a:ext cx="184731" cy="369332"/>
          </a:xfrm>
          <a:prstGeom prst="rect">
            <a:avLst/>
          </a:prstGeom>
          <a:noFill/>
          <a:ln w="9525">
            <a:noFill/>
            <a:miter lim="800000"/>
            <a:headEnd/>
            <a:tailEnd/>
          </a:ln>
        </p:spPr>
        <p:txBody>
          <a:bodyPr wrap="none" anchor="ctr">
            <a:spAutoFit/>
          </a:bodyPr>
          <a:lstStyle/>
          <a:p>
            <a:endParaRPr lang="en-IN"/>
          </a:p>
        </p:txBody>
      </p:sp>
      <p:sp>
        <p:nvSpPr>
          <p:cNvPr id="7174" name="Text Box 6"/>
          <p:cNvSpPr txBox="1">
            <a:spLocks noChangeArrowheads="1"/>
          </p:cNvSpPr>
          <p:nvPr/>
        </p:nvSpPr>
        <p:spPr bwMode="auto">
          <a:xfrm>
            <a:off x="2133600" y="609600"/>
            <a:ext cx="7924800" cy="369332"/>
          </a:xfrm>
          <a:prstGeom prst="rect">
            <a:avLst/>
          </a:prstGeom>
          <a:noFill/>
          <a:ln w="9525">
            <a:noFill/>
            <a:miter lim="800000"/>
            <a:headEnd/>
            <a:tailEnd/>
          </a:ln>
        </p:spPr>
        <p:txBody>
          <a:bodyPr wrap="square">
            <a:spAutoFit/>
          </a:bodyPr>
          <a:lstStyle/>
          <a:p>
            <a:pPr>
              <a:spcBef>
                <a:spcPct val="50000"/>
              </a:spcBef>
            </a:pPr>
            <a:r>
              <a:rPr lang="en-US" b="1" dirty="0"/>
              <a:t>Oxidative addition involving  C-H bonds and </a:t>
            </a:r>
            <a:r>
              <a:rPr lang="en-US" b="1" dirty="0" err="1"/>
              <a:t>cyclo</a:t>
            </a:r>
            <a:r>
              <a:rPr lang="en-US" b="1" dirty="0"/>
              <a:t>/</a:t>
            </a:r>
            <a:r>
              <a:rPr lang="en-US" b="1" dirty="0" err="1"/>
              <a:t>ortho</a:t>
            </a:r>
            <a:r>
              <a:rPr lang="en-US" b="1" dirty="0"/>
              <a:t> </a:t>
            </a:r>
            <a:r>
              <a:rPr lang="en-US" b="1" dirty="0" err="1"/>
              <a:t>metallation</a:t>
            </a:r>
            <a:r>
              <a:rPr lang="en-US" dirty="0"/>
              <a:t> </a:t>
            </a:r>
          </a:p>
        </p:txBody>
      </p:sp>
      <p:sp>
        <p:nvSpPr>
          <p:cNvPr id="7176" name="Text Box 8"/>
          <p:cNvSpPr txBox="1">
            <a:spLocks noChangeArrowheads="1"/>
          </p:cNvSpPr>
          <p:nvPr/>
        </p:nvSpPr>
        <p:spPr bwMode="auto">
          <a:xfrm>
            <a:off x="4038600" y="2819400"/>
            <a:ext cx="1676400" cy="304800"/>
          </a:xfrm>
          <a:prstGeom prst="rect">
            <a:avLst/>
          </a:prstGeom>
          <a:noFill/>
          <a:ln w="9525">
            <a:noFill/>
            <a:miter lim="800000"/>
            <a:headEnd/>
            <a:tailEnd/>
          </a:ln>
          <a:effectLst/>
        </p:spPr>
        <p:txBody>
          <a:bodyPr wrap="square">
            <a:spAutoFit/>
          </a:bodyPr>
          <a:lstStyle/>
          <a:p>
            <a:pPr>
              <a:spcBef>
                <a:spcPct val="50000"/>
              </a:spcBef>
            </a:pPr>
            <a:r>
              <a:rPr lang="en-US" sz="1400" dirty="0" err="1"/>
              <a:t>Agostic</a:t>
            </a:r>
            <a:r>
              <a:rPr lang="en-US" sz="1400" dirty="0"/>
              <a:t> interaction</a:t>
            </a:r>
            <a:endParaRPr lang="en-IN" sz="1400" dirty="0"/>
          </a:p>
        </p:txBody>
      </p:sp>
      <p:cxnSp>
        <p:nvCxnSpPr>
          <p:cNvPr id="8" name="Straight Arrow Connector 7"/>
          <p:cNvCxnSpPr/>
          <p:nvPr/>
        </p:nvCxnSpPr>
        <p:spPr>
          <a:xfrm flipV="1">
            <a:off x="5181600" y="2286000"/>
            <a:ext cx="381000"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 name="Object 5"/>
          <p:cNvGraphicFramePr>
            <a:graphicFrameLocks noChangeAspect="1"/>
          </p:cNvGraphicFramePr>
          <p:nvPr/>
        </p:nvGraphicFramePr>
        <p:xfrm>
          <a:off x="1905001" y="1524001"/>
          <a:ext cx="8024921" cy="1673225"/>
        </p:xfrm>
        <a:graphic>
          <a:graphicData uri="http://schemas.openxmlformats.org/presentationml/2006/ole">
            <mc:AlternateContent xmlns:mc="http://schemas.openxmlformats.org/markup-compatibility/2006">
              <mc:Choice xmlns:v="urn:schemas-microsoft-com:vml" Requires="v">
                <p:oleObj spid="_x0000_s36868" name="CS ChemDraw Drawing" r:id="rId3" imgW="5844220" imgH="1214161" progId="ChemDraw.Document.6.0">
                  <p:embed/>
                </p:oleObj>
              </mc:Choice>
              <mc:Fallback>
                <p:oleObj name="CS ChemDraw Drawing" r:id="rId3" imgW="5844220" imgH="1214161"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1524001"/>
                        <a:ext cx="8024921"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2362200" y="4343401"/>
            <a:ext cx="7315200" cy="646331"/>
          </a:xfrm>
          <a:prstGeom prst="rect">
            <a:avLst/>
          </a:prstGeom>
          <a:noFill/>
        </p:spPr>
        <p:txBody>
          <a:bodyPr wrap="square" rtlCol="0">
            <a:spAutoFit/>
          </a:bodyPr>
          <a:lstStyle/>
          <a:p>
            <a:r>
              <a:rPr lang="en-US" dirty="0"/>
              <a:t>This type of reactions help to activate </a:t>
            </a:r>
            <a:r>
              <a:rPr lang="en-US" dirty="0" err="1"/>
              <a:t>unreactive</a:t>
            </a:r>
            <a:r>
              <a:rPr lang="en-US" dirty="0"/>
              <a:t> hydrocarbons such as  methane – known as C-H activation</a:t>
            </a:r>
          </a:p>
        </p:txBody>
      </p:sp>
    </p:spTree>
    <p:extLst>
      <p:ext uri="{BB962C8B-B14F-4D97-AF65-F5344CB8AC3E}">
        <p14:creationId xmlns:p14="http://schemas.microsoft.com/office/powerpoint/2010/main" val="2321616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1752600" y="838200"/>
            <a:ext cx="1860550" cy="2438400"/>
          </a:xfrm>
          <a:prstGeom prst="rect">
            <a:avLst/>
          </a:prstGeom>
          <a:noFill/>
          <a:ln w="9525">
            <a:noFill/>
            <a:miter lim="800000"/>
            <a:headEnd/>
            <a:tailEnd/>
          </a:ln>
        </p:spPr>
      </p:pic>
      <p:sp>
        <p:nvSpPr>
          <p:cNvPr id="14339" name="Text Box 5"/>
          <p:cNvSpPr txBox="1">
            <a:spLocks noChangeArrowheads="1"/>
          </p:cNvSpPr>
          <p:nvPr/>
        </p:nvSpPr>
        <p:spPr bwMode="auto">
          <a:xfrm>
            <a:off x="1752600" y="4038600"/>
            <a:ext cx="1981200" cy="825500"/>
          </a:xfrm>
          <a:prstGeom prst="rect">
            <a:avLst/>
          </a:prstGeom>
          <a:noFill/>
          <a:ln w="9525">
            <a:noFill/>
            <a:miter lim="800000"/>
            <a:headEnd/>
            <a:tailEnd/>
          </a:ln>
        </p:spPr>
        <p:txBody>
          <a:bodyPr>
            <a:spAutoFit/>
          </a:bodyPr>
          <a:lstStyle/>
          <a:p>
            <a:pPr algn="ctr">
              <a:spcBef>
                <a:spcPct val="50000"/>
              </a:spcBef>
            </a:pPr>
            <a:r>
              <a:rPr lang="en-US" sz="1600" i="1">
                <a:solidFill>
                  <a:srgbClr val="000099"/>
                </a:solidFill>
              </a:rPr>
              <a:t>Frankland coined the term “Organometallic”</a:t>
            </a:r>
          </a:p>
        </p:txBody>
      </p:sp>
      <p:sp>
        <p:nvSpPr>
          <p:cNvPr id="14340" name="Text Box 8"/>
          <p:cNvSpPr txBox="1">
            <a:spLocks noChangeArrowheads="1"/>
          </p:cNvSpPr>
          <p:nvPr/>
        </p:nvSpPr>
        <p:spPr bwMode="auto">
          <a:xfrm>
            <a:off x="1676400" y="3276600"/>
            <a:ext cx="2133600" cy="641350"/>
          </a:xfrm>
          <a:prstGeom prst="rect">
            <a:avLst/>
          </a:prstGeom>
          <a:noFill/>
          <a:ln w="9525">
            <a:noFill/>
            <a:miter lim="800000"/>
            <a:headEnd/>
            <a:tailEnd/>
          </a:ln>
        </p:spPr>
        <p:txBody>
          <a:bodyPr>
            <a:spAutoFit/>
          </a:bodyPr>
          <a:lstStyle/>
          <a:p>
            <a:pPr>
              <a:spcBef>
                <a:spcPct val="50000"/>
              </a:spcBef>
            </a:pPr>
            <a:r>
              <a:rPr lang="en-US"/>
              <a:t>Edward Frankland 1825-1899</a:t>
            </a:r>
          </a:p>
        </p:txBody>
      </p:sp>
      <p:sp>
        <p:nvSpPr>
          <p:cNvPr id="14341" name="Text Box 9"/>
          <p:cNvSpPr txBox="1">
            <a:spLocks noChangeArrowheads="1"/>
          </p:cNvSpPr>
          <p:nvPr/>
        </p:nvSpPr>
        <p:spPr bwMode="auto">
          <a:xfrm>
            <a:off x="4114800" y="3200400"/>
            <a:ext cx="4419600" cy="915988"/>
          </a:xfrm>
          <a:prstGeom prst="rect">
            <a:avLst/>
          </a:prstGeom>
          <a:noFill/>
          <a:ln w="9525">
            <a:noFill/>
            <a:miter lim="800000"/>
            <a:headEnd/>
            <a:tailEnd/>
          </a:ln>
        </p:spPr>
        <p:txBody>
          <a:bodyPr>
            <a:spAutoFit/>
          </a:bodyPr>
          <a:lstStyle/>
          <a:p>
            <a:pPr algn="ctr">
              <a:spcBef>
                <a:spcPct val="50000"/>
              </a:spcBef>
            </a:pPr>
            <a:r>
              <a:rPr lang="en-US">
                <a:solidFill>
                  <a:srgbClr val="990033"/>
                </a:solidFill>
              </a:rPr>
              <a:t>Student of Robert Bunsen (Bunsen burner fame!). Prepared diethyl zinc while trying to make ethyl radicals.</a:t>
            </a:r>
          </a:p>
        </p:txBody>
      </p:sp>
      <p:sp>
        <p:nvSpPr>
          <p:cNvPr id="14342" name="Text Box 11"/>
          <p:cNvSpPr txBox="1">
            <a:spLocks noChangeArrowheads="1"/>
          </p:cNvSpPr>
          <p:nvPr/>
        </p:nvSpPr>
        <p:spPr bwMode="auto">
          <a:xfrm>
            <a:off x="3124200" y="5029201"/>
            <a:ext cx="6781800" cy="366713"/>
          </a:xfrm>
          <a:prstGeom prst="rect">
            <a:avLst/>
          </a:prstGeom>
          <a:noFill/>
          <a:ln w="9525">
            <a:noFill/>
            <a:miter lim="800000"/>
            <a:headEnd/>
            <a:tailEnd/>
          </a:ln>
        </p:spPr>
        <p:txBody>
          <a:bodyPr>
            <a:spAutoFit/>
          </a:bodyPr>
          <a:lstStyle/>
          <a:p>
            <a:pPr>
              <a:spcBef>
                <a:spcPct val="50000"/>
              </a:spcBef>
            </a:pPr>
            <a:endParaRPr lang="en-IN"/>
          </a:p>
        </p:txBody>
      </p:sp>
      <p:sp>
        <p:nvSpPr>
          <p:cNvPr id="14344" name="Rectangle 13"/>
          <p:cNvSpPr>
            <a:spLocks noChangeArrowheads="1"/>
          </p:cNvSpPr>
          <p:nvPr/>
        </p:nvSpPr>
        <p:spPr bwMode="auto">
          <a:xfrm>
            <a:off x="4942133" y="1522691"/>
            <a:ext cx="4184158" cy="369332"/>
          </a:xfrm>
          <a:prstGeom prst="rect">
            <a:avLst/>
          </a:prstGeom>
          <a:noFill/>
          <a:ln w="9525">
            <a:noFill/>
            <a:miter lim="800000"/>
            <a:headEnd/>
            <a:tailEnd/>
          </a:ln>
        </p:spPr>
        <p:txBody>
          <a:bodyPr wrap="none" anchor="ctr">
            <a:spAutoFit/>
          </a:bodyPr>
          <a:lstStyle/>
          <a:p>
            <a:pPr algn="ctr"/>
            <a:r>
              <a:rPr lang="en-GB"/>
              <a:t>3 C</a:t>
            </a:r>
            <a:r>
              <a:rPr lang="en-GB" baseline="-25000"/>
              <a:t>2</a:t>
            </a:r>
            <a:r>
              <a:rPr lang="en-GB"/>
              <a:t>H</a:t>
            </a:r>
            <a:r>
              <a:rPr lang="en-GB" baseline="-25000"/>
              <a:t>5</a:t>
            </a:r>
            <a:r>
              <a:rPr lang="en-GB"/>
              <a:t>I + 3 Zn </a:t>
            </a:r>
            <a:r>
              <a:rPr lang="en-GB">
                <a:sym typeface="Symbol" pitchFamily="18" charset="2"/>
              </a:rPr>
              <a:t></a:t>
            </a:r>
            <a:r>
              <a:rPr lang="en-GB"/>
              <a:t> (C</a:t>
            </a:r>
            <a:r>
              <a:rPr lang="en-GB" baseline="-25000">
                <a:sym typeface="Symbol" pitchFamily="18" charset="2"/>
              </a:rPr>
              <a:t>2</a:t>
            </a:r>
            <a:r>
              <a:rPr lang="en-GB">
                <a:sym typeface="Symbol" pitchFamily="18" charset="2"/>
              </a:rPr>
              <a:t>H</a:t>
            </a:r>
            <a:r>
              <a:rPr lang="en-GB" baseline="-25000">
                <a:sym typeface="Symbol" pitchFamily="18" charset="2"/>
              </a:rPr>
              <a:t>5</a:t>
            </a:r>
            <a:r>
              <a:rPr lang="en-GB">
                <a:sym typeface="Symbol" pitchFamily="18" charset="2"/>
              </a:rPr>
              <a:t>)</a:t>
            </a:r>
            <a:r>
              <a:rPr lang="en-GB" baseline="-25000">
                <a:sym typeface="Symbol" pitchFamily="18" charset="2"/>
              </a:rPr>
              <a:t>2</a:t>
            </a:r>
            <a:r>
              <a:rPr lang="en-GB">
                <a:sym typeface="Symbol" pitchFamily="18" charset="2"/>
              </a:rPr>
              <a:t>Zn + C</a:t>
            </a:r>
            <a:r>
              <a:rPr lang="en-GB" baseline="-25000">
                <a:sym typeface="Symbol" pitchFamily="18" charset="2"/>
              </a:rPr>
              <a:t>2</a:t>
            </a:r>
            <a:r>
              <a:rPr lang="en-GB">
                <a:sym typeface="Symbol" pitchFamily="18" charset="2"/>
              </a:rPr>
              <a:t>H</a:t>
            </a:r>
            <a:r>
              <a:rPr lang="en-GB" baseline="-25000">
                <a:sym typeface="Symbol" pitchFamily="18" charset="2"/>
              </a:rPr>
              <a:t>5</a:t>
            </a:r>
            <a:r>
              <a:rPr lang="en-GB">
                <a:sym typeface="Symbol" pitchFamily="18" charset="2"/>
              </a:rPr>
              <a:t>ZnI + ZnI</a:t>
            </a:r>
            <a:r>
              <a:rPr lang="en-GB" baseline="-25000">
                <a:sym typeface="Symbol" pitchFamily="18" charset="2"/>
              </a:rPr>
              <a:t>2</a:t>
            </a:r>
          </a:p>
        </p:txBody>
      </p:sp>
      <p:sp>
        <p:nvSpPr>
          <p:cNvPr id="14345" name="Text Box 14"/>
          <p:cNvSpPr txBox="1">
            <a:spLocks noChangeArrowheads="1"/>
          </p:cNvSpPr>
          <p:nvPr/>
        </p:nvSpPr>
        <p:spPr bwMode="auto">
          <a:xfrm>
            <a:off x="4038600" y="838201"/>
            <a:ext cx="5943600" cy="366713"/>
          </a:xfrm>
          <a:prstGeom prst="rect">
            <a:avLst/>
          </a:prstGeom>
          <a:solidFill>
            <a:srgbClr val="00FF00"/>
          </a:solidFill>
          <a:ln w="9525">
            <a:noFill/>
            <a:miter lim="800000"/>
            <a:headEnd/>
            <a:tailEnd/>
          </a:ln>
        </p:spPr>
        <p:txBody>
          <a:bodyPr>
            <a:spAutoFit/>
          </a:bodyPr>
          <a:lstStyle/>
          <a:p>
            <a:pPr>
              <a:spcBef>
                <a:spcPct val="50000"/>
              </a:spcBef>
            </a:pPr>
            <a:r>
              <a:rPr lang="en-US"/>
              <a:t>First </a:t>
            </a:r>
            <a:r>
              <a:rPr lang="en-US">
                <a:sym typeface="Symbol" pitchFamily="18" charset="2"/>
              </a:rPr>
              <a:t> bonded Organometallic Compound- Diethyl zinc </a:t>
            </a:r>
          </a:p>
        </p:txBody>
      </p:sp>
      <p:sp>
        <p:nvSpPr>
          <p:cNvPr id="14346" name="Text Box 15"/>
          <p:cNvSpPr txBox="1">
            <a:spLocks noChangeArrowheads="1"/>
          </p:cNvSpPr>
          <p:nvPr/>
        </p:nvSpPr>
        <p:spPr bwMode="auto">
          <a:xfrm>
            <a:off x="3962400" y="5334000"/>
            <a:ext cx="5867400" cy="738664"/>
          </a:xfrm>
          <a:prstGeom prst="rect">
            <a:avLst/>
          </a:prstGeom>
          <a:noFill/>
          <a:ln w="9525">
            <a:noFill/>
            <a:miter lim="800000"/>
            <a:headEnd/>
            <a:tailEnd/>
          </a:ln>
        </p:spPr>
        <p:txBody>
          <a:bodyPr>
            <a:spAutoFit/>
          </a:bodyPr>
          <a:lstStyle/>
          <a:p>
            <a:pPr algn="just"/>
            <a:r>
              <a:rPr lang="en-US" sz="1400" b="1" dirty="0"/>
              <a:t>As the early 1850s English chemist Edward </a:t>
            </a:r>
            <a:r>
              <a:rPr lang="en-US" sz="1400" b="1" dirty="0" err="1"/>
              <a:t>Frankland</a:t>
            </a:r>
            <a:r>
              <a:rPr lang="en-US" sz="1400" b="1" dirty="0"/>
              <a:t> described flasks exploding, throwing bright green flames across his lab, as he heroically distilled </a:t>
            </a:r>
            <a:r>
              <a:rPr lang="en-US" sz="1400" b="1" dirty="0" err="1"/>
              <a:t>dialkylzinc</a:t>
            </a:r>
            <a:r>
              <a:rPr lang="en-US" sz="1400" b="1" dirty="0"/>
              <a:t> compounds under an atmosphere of </a:t>
            </a:r>
            <a:r>
              <a:rPr lang="en-US" sz="1400" b="1" dirty="0">
                <a:solidFill>
                  <a:srgbClr val="FF0000"/>
                </a:solidFill>
              </a:rPr>
              <a:t>hydrogen.</a:t>
            </a:r>
            <a:r>
              <a:rPr lang="en-US" sz="1400" b="1" dirty="0"/>
              <a:t> </a:t>
            </a:r>
          </a:p>
        </p:txBody>
      </p:sp>
      <p:pic>
        <p:nvPicPr>
          <p:cNvPr id="14347" name="Picture 16"/>
          <p:cNvPicPr>
            <a:picLocks noChangeAspect="1" noChangeArrowheads="1"/>
          </p:cNvPicPr>
          <p:nvPr/>
        </p:nvPicPr>
        <p:blipFill>
          <a:blip r:embed="rId3" cstate="print"/>
          <a:srcRect/>
          <a:stretch>
            <a:fillRect/>
          </a:stretch>
        </p:blipFill>
        <p:spPr bwMode="auto">
          <a:xfrm>
            <a:off x="6477000" y="1905000"/>
            <a:ext cx="1447800" cy="1144588"/>
          </a:xfrm>
          <a:prstGeom prst="rect">
            <a:avLst/>
          </a:prstGeom>
          <a:noFill/>
          <a:ln w="9525">
            <a:noFill/>
            <a:miter lim="800000"/>
            <a:headEnd/>
            <a:tailEnd/>
          </a:ln>
        </p:spPr>
      </p:pic>
      <p:pic>
        <p:nvPicPr>
          <p:cNvPr id="14348" name="Picture 17" descr="bunse"/>
          <p:cNvPicPr>
            <a:picLocks noChangeAspect="1" noChangeArrowheads="1"/>
          </p:cNvPicPr>
          <p:nvPr/>
        </p:nvPicPr>
        <p:blipFill>
          <a:blip r:embed="rId4" cstate="print"/>
          <a:srcRect/>
          <a:stretch>
            <a:fillRect/>
          </a:stretch>
        </p:blipFill>
        <p:spPr bwMode="auto">
          <a:xfrm>
            <a:off x="8498474" y="2209800"/>
            <a:ext cx="2169527" cy="2971800"/>
          </a:xfrm>
          <a:prstGeom prst="rect">
            <a:avLst/>
          </a:prstGeom>
          <a:noFill/>
          <a:ln w="9525">
            <a:noFill/>
            <a:miter lim="800000"/>
            <a:headEnd/>
            <a:tailEnd/>
          </a:ln>
        </p:spPr>
      </p:pic>
    </p:spTree>
    <p:extLst>
      <p:ext uri="{BB962C8B-B14F-4D97-AF65-F5344CB8AC3E}">
        <p14:creationId xmlns:p14="http://schemas.microsoft.com/office/powerpoint/2010/main" val="4042949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4" name="Object 4"/>
          <p:cNvGraphicFramePr>
            <a:graphicFrameLocks noChangeAspect="1"/>
          </p:cNvGraphicFramePr>
          <p:nvPr/>
        </p:nvGraphicFramePr>
        <p:xfrm>
          <a:off x="2667000" y="1524001"/>
          <a:ext cx="6502400" cy="1133475"/>
        </p:xfrm>
        <a:graphic>
          <a:graphicData uri="http://schemas.openxmlformats.org/presentationml/2006/ole">
            <mc:AlternateContent xmlns:mc="http://schemas.openxmlformats.org/markup-compatibility/2006">
              <mc:Choice xmlns:v="urn:schemas-microsoft-com:vml" Requires="v">
                <p:oleObj spid="_x0000_s37892" name="CS ChemDraw Drawing" r:id="rId3" imgW="4929480" imgH="858600" progId="ChemDraw.Document.6.0">
                  <p:embed/>
                </p:oleObj>
              </mc:Choice>
              <mc:Fallback>
                <p:oleObj name="CS ChemDraw Drawing" r:id="rId3" imgW="4929480" imgH="8586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524001"/>
                        <a:ext cx="65024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Text Box 5"/>
          <p:cNvSpPr txBox="1">
            <a:spLocks noChangeArrowheads="1"/>
          </p:cNvSpPr>
          <p:nvPr/>
        </p:nvSpPr>
        <p:spPr bwMode="auto">
          <a:xfrm>
            <a:off x="4267200" y="381001"/>
            <a:ext cx="2819400" cy="366713"/>
          </a:xfrm>
          <a:prstGeom prst="rect">
            <a:avLst/>
          </a:prstGeom>
          <a:solidFill>
            <a:srgbClr val="00FF00"/>
          </a:solidFill>
          <a:ln w="9525">
            <a:noFill/>
            <a:miter lim="800000"/>
            <a:headEnd/>
            <a:tailEnd/>
          </a:ln>
        </p:spPr>
        <p:txBody>
          <a:bodyPr>
            <a:spAutoFit/>
          </a:bodyPr>
          <a:lstStyle/>
          <a:p>
            <a:pPr algn="ctr">
              <a:spcBef>
                <a:spcPct val="50000"/>
              </a:spcBef>
            </a:pPr>
            <a:r>
              <a:rPr lang="en-GB" b="1"/>
              <a:t>Reductive elimination</a:t>
            </a:r>
            <a:r>
              <a:rPr lang="en-US"/>
              <a:t> </a:t>
            </a:r>
          </a:p>
        </p:txBody>
      </p:sp>
      <p:sp>
        <p:nvSpPr>
          <p:cNvPr id="10246" name="Text Box 6"/>
          <p:cNvSpPr txBox="1">
            <a:spLocks noChangeArrowheads="1"/>
          </p:cNvSpPr>
          <p:nvPr/>
        </p:nvSpPr>
        <p:spPr bwMode="auto">
          <a:xfrm>
            <a:off x="2438400" y="5029200"/>
            <a:ext cx="5867400" cy="915988"/>
          </a:xfrm>
          <a:prstGeom prst="rect">
            <a:avLst/>
          </a:prstGeom>
          <a:noFill/>
          <a:ln w="9525">
            <a:noFill/>
            <a:miter lim="800000"/>
            <a:headEnd/>
            <a:tailEnd/>
          </a:ln>
        </p:spPr>
        <p:txBody>
          <a:bodyPr>
            <a:spAutoFit/>
          </a:bodyPr>
          <a:lstStyle/>
          <a:p>
            <a:pPr>
              <a:buFontTx/>
              <a:buChar char="•"/>
            </a:pPr>
            <a:r>
              <a:rPr lang="en-GB"/>
              <a:t> a high formal positive charge on the metal,</a:t>
            </a:r>
          </a:p>
          <a:p>
            <a:pPr>
              <a:buFontTx/>
              <a:buChar char="•"/>
            </a:pPr>
            <a:r>
              <a:rPr lang="en-GB"/>
              <a:t> the presence of bulky groups on the metal, and </a:t>
            </a:r>
          </a:p>
          <a:p>
            <a:pPr>
              <a:buFontTx/>
              <a:buChar char="•"/>
            </a:pPr>
            <a:r>
              <a:rPr lang="en-GB"/>
              <a:t> an electronically stable organic product. </a:t>
            </a:r>
            <a:endParaRPr lang="en-US"/>
          </a:p>
        </p:txBody>
      </p:sp>
      <p:sp>
        <p:nvSpPr>
          <p:cNvPr id="10247" name="Text Box 7"/>
          <p:cNvSpPr txBox="1">
            <a:spLocks noChangeArrowheads="1"/>
          </p:cNvSpPr>
          <p:nvPr/>
        </p:nvSpPr>
        <p:spPr bwMode="auto">
          <a:xfrm>
            <a:off x="2133600" y="6019800"/>
            <a:ext cx="8001000" cy="369332"/>
          </a:xfrm>
          <a:prstGeom prst="rect">
            <a:avLst/>
          </a:prstGeom>
          <a:noFill/>
          <a:ln w="9525">
            <a:noFill/>
            <a:miter lim="800000"/>
            <a:headEnd/>
            <a:tailEnd/>
          </a:ln>
        </p:spPr>
        <p:txBody>
          <a:bodyPr>
            <a:spAutoFit/>
          </a:bodyPr>
          <a:lstStyle/>
          <a:p>
            <a:pPr>
              <a:spcBef>
                <a:spcPct val="50000"/>
              </a:spcBef>
            </a:pPr>
            <a:r>
              <a:rPr lang="en-US" b="1">
                <a:solidFill>
                  <a:srgbClr val="990033"/>
                </a:solidFill>
              </a:rPr>
              <a:t>Cis orientation of the groups taking part in reductive elimination  is a MUST</a:t>
            </a:r>
          </a:p>
        </p:txBody>
      </p:sp>
      <p:sp>
        <p:nvSpPr>
          <p:cNvPr id="10248" name="Text Box 8"/>
          <p:cNvSpPr txBox="1">
            <a:spLocks noChangeArrowheads="1"/>
          </p:cNvSpPr>
          <p:nvPr/>
        </p:nvSpPr>
        <p:spPr bwMode="auto">
          <a:xfrm>
            <a:off x="2819400" y="1066800"/>
            <a:ext cx="5105400" cy="336550"/>
          </a:xfrm>
          <a:prstGeom prst="rect">
            <a:avLst/>
          </a:prstGeom>
          <a:noFill/>
          <a:ln w="9525">
            <a:noFill/>
            <a:miter lim="800000"/>
            <a:headEnd/>
            <a:tailEnd/>
          </a:ln>
        </p:spPr>
        <p:txBody>
          <a:bodyPr>
            <a:spAutoFit/>
          </a:bodyPr>
          <a:lstStyle/>
          <a:p>
            <a:pPr>
              <a:spcBef>
                <a:spcPct val="50000"/>
              </a:spcBef>
            </a:pPr>
            <a:r>
              <a:rPr lang="en-US" sz="1600" b="1" dirty="0"/>
              <a:t>Almost the exact reverse of Oxidative Addition</a:t>
            </a:r>
          </a:p>
        </p:txBody>
      </p:sp>
      <p:sp>
        <p:nvSpPr>
          <p:cNvPr id="10250" name="Text Box 7"/>
          <p:cNvSpPr txBox="1">
            <a:spLocks noChangeArrowheads="1"/>
          </p:cNvSpPr>
          <p:nvPr/>
        </p:nvSpPr>
        <p:spPr bwMode="auto">
          <a:xfrm>
            <a:off x="2590800" y="4572001"/>
            <a:ext cx="5562600" cy="366713"/>
          </a:xfrm>
          <a:prstGeom prst="rect">
            <a:avLst/>
          </a:prstGeom>
          <a:noFill/>
          <a:ln w="9525">
            <a:noFill/>
            <a:miter lim="800000"/>
            <a:headEnd/>
            <a:tailEnd/>
          </a:ln>
        </p:spPr>
        <p:txBody>
          <a:bodyPr>
            <a:spAutoFit/>
          </a:bodyPr>
          <a:lstStyle/>
          <a:p>
            <a:pPr>
              <a:spcBef>
                <a:spcPct val="50000"/>
              </a:spcBef>
            </a:pPr>
            <a:r>
              <a:rPr lang="en-US" b="1"/>
              <a:t>Factors which facilitate reductive elimination</a:t>
            </a:r>
          </a:p>
        </p:txBody>
      </p:sp>
      <p:sp>
        <p:nvSpPr>
          <p:cNvPr id="10251" name="Text Box 11"/>
          <p:cNvSpPr txBox="1">
            <a:spLocks noChangeArrowheads="1"/>
          </p:cNvSpPr>
          <p:nvPr/>
        </p:nvSpPr>
        <p:spPr bwMode="auto">
          <a:xfrm>
            <a:off x="2362200" y="3124201"/>
            <a:ext cx="7620000" cy="1192213"/>
          </a:xfrm>
          <a:prstGeom prst="rect">
            <a:avLst/>
          </a:prstGeom>
          <a:noFill/>
          <a:ln w="9525">
            <a:noFill/>
            <a:miter lim="800000"/>
            <a:headEnd/>
            <a:tailEnd/>
          </a:ln>
          <a:effectLst/>
        </p:spPr>
        <p:txBody>
          <a:bodyPr>
            <a:spAutoFit/>
          </a:bodyPr>
          <a:lstStyle/>
          <a:p>
            <a:pPr>
              <a:spcBef>
                <a:spcPct val="50000"/>
              </a:spcBef>
            </a:pPr>
            <a:r>
              <a:rPr lang="en-US" i="1" dirty="0">
                <a:solidFill>
                  <a:srgbClr val="A50021"/>
                </a:solidFill>
              </a:rPr>
              <a:t>Oxidation state of metal decreases by 2 units</a:t>
            </a:r>
          </a:p>
          <a:p>
            <a:pPr>
              <a:spcBef>
                <a:spcPct val="50000"/>
              </a:spcBef>
            </a:pPr>
            <a:r>
              <a:rPr lang="en-US" i="1" dirty="0">
                <a:solidFill>
                  <a:srgbClr val="A50021"/>
                </a:solidFill>
              </a:rPr>
              <a:t>Coordination number decreases by 2 units</a:t>
            </a:r>
          </a:p>
          <a:p>
            <a:pPr>
              <a:spcBef>
                <a:spcPct val="50000"/>
              </a:spcBef>
            </a:pPr>
            <a:r>
              <a:rPr lang="en-US" i="1" dirty="0">
                <a:solidFill>
                  <a:srgbClr val="A50021"/>
                </a:solidFill>
              </a:rPr>
              <a:t>2 </a:t>
            </a:r>
            <a:r>
              <a:rPr lang="en-US" i="1" dirty="0" err="1">
                <a:solidFill>
                  <a:srgbClr val="A50021"/>
                </a:solidFill>
              </a:rPr>
              <a:t>cis</a:t>
            </a:r>
            <a:r>
              <a:rPr lang="en-US" i="1" dirty="0">
                <a:solidFill>
                  <a:srgbClr val="A50021"/>
                </a:solidFill>
              </a:rPr>
              <a:t> oriented anionic </a:t>
            </a:r>
            <a:r>
              <a:rPr lang="en-US" i="1" dirty="0" err="1">
                <a:solidFill>
                  <a:srgbClr val="A50021"/>
                </a:solidFill>
              </a:rPr>
              <a:t>ligands</a:t>
            </a:r>
            <a:r>
              <a:rPr lang="en-US" i="1" dirty="0">
                <a:solidFill>
                  <a:srgbClr val="A50021"/>
                </a:solidFill>
              </a:rPr>
              <a:t> form a stable </a:t>
            </a:r>
            <a:r>
              <a:rPr lang="en-US" i="1" dirty="0">
                <a:solidFill>
                  <a:srgbClr val="A50021"/>
                </a:solidFill>
                <a:sym typeface="Symbol" pitchFamily="18" charset="2"/>
              </a:rPr>
              <a:t>  </a:t>
            </a:r>
            <a:r>
              <a:rPr lang="en-US" i="1" dirty="0">
                <a:solidFill>
                  <a:srgbClr val="A50021"/>
                </a:solidFill>
              </a:rPr>
              <a:t>bond and leave the metal</a:t>
            </a:r>
            <a:endParaRPr lang="en-IN" i="1" dirty="0">
              <a:solidFill>
                <a:srgbClr val="A50021"/>
              </a:solidFill>
            </a:endParaRPr>
          </a:p>
        </p:txBody>
      </p:sp>
      <p:pic>
        <p:nvPicPr>
          <p:cNvPr id="10256" name="Picture 16" descr="two_little_girl_friends_one_black_and_one_white_holding_hands_0515-0910-2423-5851_SMU"/>
          <p:cNvPicPr>
            <a:picLocks noChangeAspect="1" noChangeArrowheads="1"/>
          </p:cNvPicPr>
          <p:nvPr/>
        </p:nvPicPr>
        <p:blipFill>
          <a:blip r:embed="rId5" cstate="print"/>
          <a:srcRect t="10811" b="8108"/>
          <a:stretch>
            <a:fillRect/>
          </a:stretch>
        </p:blipFill>
        <p:spPr bwMode="auto">
          <a:xfrm>
            <a:off x="8839200" y="2133600"/>
            <a:ext cx="1409700" cy="1143000"/>
          </a:xfrm>
          <a:prstGeom prst="rect">
            <a:avLst/>
          </a:prstGeom>
          <a:noFill/>
        </p:spPr>
      </p:pic>
      <p:sp>
        <p:nvSpPr>
          <p:cNvPr id="11" name="TextBox 10"/>
          <p:cNvSpPr txBox="1"/>
          <p:nvPr/>
        </p:nvSpPr>
        <p:spPr>
          <a:xfrm>
            <a:off x="4038600" y="2590801"/>
            <a:ext cx="459806" cy="307777"/>
          </a:xfrm>
          <a:prstGeom prst="rect">
            <a:avLst/>
          </a:prstGeom>
          <a:noFill/>
        </p:spPr>
        <p:txBody>
          <a:bodyPr wrap="none" rtlCol="0">
            <a:spAutoFit/>
          </a:bodyPr>
          <a:lstStyle/>
          <a:p>
            <a:r>
              <a:rPr lang="en-US" sz="1400" dirty="0">
                <a:solidFill>
                  <a:srgbClr val="3333CC"/>
                </a:solidFill>
              </a:rPr>
              <a:t>Pt</a:t>
            </a:r>
            <a:r>
              <a:rPr lang="en-US" sz="1400" baseline="30000" dirty="0">
                <a:solidFill>
                  <a:srgbClr val="3333CC"/>
                </a:solidFill>
              </a:rPr>
              <a:t>4+</a:t>
            </a:r>
            <a:endParaRPr lang="en-IN" sz="1400" baseline="30000" dirty="0">
              <a:solidFill>
                <a:srgbClr val="3333CC"/>
              </a:solidFill>
            </a:endParaRPr>
          </a:p>
        </p:txBody>
      </p:sp>
      <p:sp>
        <p:nvSpPr>
          <p:cNvPr id="12" name="TextBox 11"/>
          <p:cNvSpPr txBox="1"/>
          <p:nvPr/>
        </p:nvSpPr>
        <p:spPr>
          <a:xfrm>
            <a:off x="7162800" y="2514601"/>
            <a:ext cx="459806" cy="307777"/>
          </a:xfrm>
          <a:prstGeom prst="rect">
            <a:avLst/>
          </a:prstGeom>
          <a:noFill/>
        </p:spPr>
        <p:txBody>
          <a:bodyPr wrap="none" rtlCol="0">
            <a:spAutoFit/>
          </a:bodyPr>
          <a:lstStyle/>
          <a:p>
            <a:r>
              <a:rPr lang="en-US" sz="1400" dirty="0">
                <a:solidFill>
                  <a:srgbClr val="3333CC"/>
                </a:solidFill>
              </a:rPr>
              <a:t>Pt</a:t>
            </a:r>
            <a:r>
              <a:rPr lang="en-US" sz="1400" baseline="30000" dirty="0">
                <a:solidFill>
                  <a:srgbClr val="3333CC"/>
                </a:solidFill>
              </a:rPr>
              <a:t>2+</a:t>
            </a:r>
            <a:endParaRPr lang="en-IN" sz="1400" baseline="30000" dirty="0">
              <a:solidFill>
                <a:srgbClr val="3333CC"/>
              </a:solidFill>
            </a:endParaRPr>
          </a:p>
        </p:txBody>
      </p:sp>
    </p:spTree>
    <p:extLst>
      <p:ext uri="{BB962C8B-B14F-4D97-AF65-F5344CB8AC3E}">
        <p14:creationId xmlns:p14="http://schemas.microsoft.com/office/powerpoint/2010/main" val="33827802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 Box 4"/>
          <p:cNvSpPr txBox="1">
            <a:spLocks noChangeArrowheads="1"/>
          </p:cNvSpPr>
          <p:nvPr/>
        </p:nvSpPr>
        <p:spPr bwMode="auto">
          <a:xfrm>
            <a:off x="4267200" y="381001"/>
            <a:ext cx="3962400" cy="366713"/>
          </a:xfrm>
          <a:prstGeom prst="rect">
            <a:avLst/>
          </a:prstGeom>
          <a:solidFill>
            <a:srgbClr val="00FF00"/>
          </a:solidFill>
          <a:ln w="9525">
            <a:noFill/>
            <a:miter lim="800000"/>
            <a:headEnd/>
            <a:tailEnd/>
          </a:ln>
        </p:spPr>
        <p:txBody>
          <a:bodyPr>
            <a:spAutoFit/>
          </a:bodyPr>
          <a:lstStyle/>
          <a:p>
            <a:pPr>
              <a:spcBef>
                <a:spcPct val="50000"/>
              </a:spcBef>
            </a:pPr>
            <a:r>
              <a:rPr lang="en-US" b="1"/>
              <a:t>Final step in many catalytic cycles </a:t>
            </a:r>
          </a:p>
        </p:txBody>
      </p:sp>
      <p:graphicFrame>
        <p:nvGraphicFramePr>
          <p:cNvPr id="12293" name="Object 5"/>
          <p:cNvGraphicFramePr>
            <a:graphicFrameLocks noChangeAspect="1"/>
          </p:cNvGraphicFramePr>
          <p:nvPr/>
        </p:nvGraphicFramePr>
        <p:xfrm>
          <a:off x="2438401" y="1371601"/>
          <a:ext cx="7364413" cy="1408113"/>
        </p:xfrm>
        <a:graphic>
          <a:graphicData uri="http://schemas.openxmlformats.org/presentationml/2006/ole">
            <mc:AlternateContent xmlns:mc="http://schemas.openxmlformats.org/markup-compatibility/2006">
              <mc:Choice xmlns:v="urn:schemas-microsoft-com:vml" Requires="v">
                <p:oleObj spid="_x0000_s38920" name="CS ChemDraw Drawing" r:id="rId3" imgW="5030348" imgH="941528" progId="ChemDraw.Document.6.0">
                  <p:embed/>
                </p:oleObj>
              </mc:Choice>
              <mc:Fallback>
                <p:oleObj name="CS ChemDraw Drawing" r:id="rId3" imgW="5030348" imgH="941528"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1371601"/>
                        <a:ext cx="7364413"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2438401" y="3435351"/>
          <a:ext cx="7116763" cy="976313"/>
        </p:xfrm>
        <a:graphic>
          <a:graphicData uri="http://schemas.openxmlformats.org/presentationml/2006/ole">
            <mc:AlternateContent xmlns:mc="http://schemas.openxmlformats.org/markup-compatibility/2006">
              <mc:Choice xmlns:v="urn:schemas-microsoft-com:vml" Requires="v">
                <p:oleObj spid="_x0000_s38921" name="CS ChemDraw Drawing" r:id="rId5" imgW="5414474" imgH="737189" progId="ChemDraw.Document.6.0">
                  <p:embed/>
                </p:oleObj>
              </mc:Choice>
              <mc:Fallback>
                <p:oleObj name="CS ChemDraw Drawing" r:id="rId5" imgW="5414474" imgH="737189"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3435351"/>
                        <a:ext cx="7116763" cy="97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nvGraphicFramePr>
        <p:xfrm>
          <a:off x="2820988" y="4881563"/>
          <a:ext cx="6438900" cy="1643062"/>
        </p:xfrm>
        <a:graphic>
          <a:graphicData uri="http://schemas.openxmlformats.org/presentationml/2006/ole">
            <mc:AlternateContent xmlns:mc="http://schemas.openxmlformats.org/markup-compatibility/2006">
              <mc:Choice xmlns:v="urn:schemas-microsoft-com:vml" Requires="v">
                <p:oleObj spid="_x0000_s38922" name="CS ChemDraw Drawing" r:id="rId7" imgW="4025898" imgH="1023858" progId="ChemDraw.Document.6.0">
                  <p:embed/>
                </p:oleObj>
              </mc:Choice>
              <mc:Fallback>
                <p:oleObj name="CS ChemDraw Drawing" r:id="rId7" imgW="4025898" imgH="1023858"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0988" y="4881563"/>
                        <a:ext cx="6438900" cy="16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7" name="Text Box 8"/>
          <p:cNvSpPr txBox="1">
            <a:spLocks noChangeArrowheads="1"/>
          </p:cNvSpPr>
          <p:nvPr/>
        </p:nvSpPr>
        <p:spPr bwMode="auto">
          <a:xfrm>
            <a:off x="2438400" y="914401"/>
            <a:ext cx="6324600" cy="307777"/>
          </a:xfrm>
          <a:prstGeom prst="rect">
            <a:avLst/>
          </a:prstGeom>
          <a:noFill/>
          <a:ln w="9525">
            <a:noFill/>
            <a:miter lim="800000"/>
            <a:headEnd/>
            <a:tailEnd/>
          </a:ln>
        </p:spPr>
        <p:txBody>
          <a:bodyPr wrap="square">
            <a:spAutoFit/>
          </a:bodyPr>
          <a:lstStyle/>
          <a:p>
            <a:pPr>
              <a:spcBef>
                <a:spcPct val="50000"/>
              </a:spcBef>
            </a:pPr>
            <a:r>
              <a:rPr lang="en-US" sz="1400" b="1" dirty="0" err="1"/>
              <a:t>Hydroformylation</a:t>
            </a:r>
            <a:r>
              <a:rPr lang="en-US" sz="1400" b="1" dirty="0"/>
              <a:t> ( conversion of an </a:t>
            </a:r>
            <a:r>
              <a:rPr lang="en-US" sz="1400" b="1" dirty="0" err="1"/>
              <a:t>alkene</a:t>
            </a:r>
            <a:r>
              <a:rPr lang="en-US" sz="1400" b="1" dirty="0"/>
              <a:t> to an </a:t>
            </a:r>
            <a:r>
              <a:rPr lang="en-US" sz="1400" b="1" dirty="0" err="1"/>
              <a:t>aldehyde</a:t>
            </a:r>
            <a:r>
              <a:rPr lang="en-US" sz="1400" b="1" dirty="0"/>
              <a:t>)</a:t>
            </a:r>
          </a:p>
        </p:txBody>
      </p:sp>
      <p:sp>
        <p:nvSpPr>
          <p:cNvPr id="12298" name="Text Box 9"/>
          <p:cNvSpPr txBox="1">
            <a:spLocks noChangeArrowheads="1"/>
          </p:cNvSpPr>
          <p:nvPr/>
        </p:nvSpPr>
        <p:spPr bwMode="auto">
          <a:xfrm>
            <a:off x="2438400" y="2971801"/>
            <a:ext cx="6248400" cy="307777"/>
          </a:xfrm>
          <a:prstGeom prst="rect">
            <a:avLst/>
          </a:prstGeom>
          <a:noFill/>
          <a:ln w="9525">
            <a:noFill/>
            <a:miter lim="800000"/>
            <a:headEnd/>
            <a:tailEnd/>
          </a:ln>
        </p:spPr>
        <p:txBody>
          <a:bodyPr wrap="square">
            <a:spAutoFit/>
          </a:bodyPr>
          <a:lstStyle/>
          <a:p>
            <a:pPr>
              <a:spcBef>
                <a:spcPct val="50000"/>
              </a:spcBef>
            </a:pPr>
            <a:r>
              <a:rPr lang="en-US" sz="1400" b="1" dirty="0" err="1"/>
              <a:t>Sonogashira</a:t>
            </a:r>
            <a:r>
              <a:rPr lang="en-US" sz="1400" b="1" dirty="0"/>
              <a:t>  Coupling (coupling of a terminal </a:t>
            </a:r>
            <a:r>
              <a:rPr lang="en-US" sz="1400" b="1" dirty="0" err="1"/>
              <a:t>alkyne</a:t>
            </a:r>
            <a:r>
              <a:rPr lang="en-US" sz="1400" b="1" dirty="0"/>
              <a:t> to an  aryl group</a:t>
            </a:r>
          </a:p>
        </p:txBody>
      </p:sp>
      <p:sp>
        <p:nvSpPr>
          <p:cNvPr id="12299" name="Text Box 10"/>
          <p:cNvSpPr txBox="1">
            <a:spLocks noChangeArrowheads="1"/>
          </p:cNvSpPr>
          <p:nvPr/>
        </p:nvSpPr>
        <p:spPr bwMode="auto">
          <a:xfrm>
            <a:off x="2362200" y="4495800"/>
            <a:ext cx="3733800" cy="304800"/>
          </a:xfrm>
          <a:prstGeom prst="rect">
            <a:avLst/>
          </a:prstGeom>
          <a:noFill/>
          <a:ln w="9525">
            <a:noFill/>
            <a:miter lim="800000"/>
            <a:headEnd/>
            <a:tailEnd/>
          </a:ln>
        </p:spPr>
        <p:txBody>
          <a:bodyPr wrap="square">
            <a:spAutoFit/>
          </a:bodyPr>
          <a:lstStyle/>
          <a:p>
            <a:pPr>
              <a:spcBef>
                <a:spcPct val="50000"/>
              </a:spcBef>
            </a:pPr>
            <a:r>
              <a:rPr lang="en-US" sz="1400" b="1" dirty="0" err="1"/>
              <a:t>Cativa</a:t>
            </a:r>
            <a:r>
              <a:rPr lang="en-US" sz="1400" b="1" dirty="0"/>
              <a:t>  Process (Methanol to Acetic acid)</a:t>
            </a:r>
          </a:p>
        </p:txBody>
      </p:sp>
    </p:spTree>
    <p:extLst>
      <p:ext uri="{BB962C8B-B14F-4D97-AF65-F5344CB8AC3E}">
        <p14:creationId xmlns:p14="http://schemas.microsoft.com/office/powerpoint/2010/main" val="11944097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4"/>
          <p:cNvSpPr txBox="1">
            <a:spLocks noChangeArrowheads="1"/>
          </p:cNvSpPr>
          <p:nvPr/>
        </p:nvSpPr>
        <p:spPr bwMode="auto">
          <a:xfrm>
            <a:off x="4267200" y="381001"/>
            <a:ext cx="2819400" cy="366713"/>
          </a:xfrm>
          <a:prstGeom prst="rect">
            <a:avLst/>
          </a:prstGeom>
          <a:solidFill>
            <a:srgbClr val="00FF00"/>
          </a:solidFill>
          <a:ln w="9525">
            <a:noFill/>
            <a:miter lim="800000"/>
            <a:headEnd/>
            <a:tailEnd/>
          </a:ln>
        </p:spPr>
        <p:txBody>
          <a:bodyPr>
            <a:spAutoFit/>
          </a:bodyPr>
          <a:lstStyle/>
          <a:p>
            <a:pPr algn="ctr">
              <a:spcBef>
                <a:spcPct val="50000"/>
              </a:spcBef>
            </a:pPr>
            <a:r>
              <a:rPr lang="en-GB" b="1"/>
              <a:t>Migratory Insertion</a:t>
            </a:r>
            <a:r>
              <a:rPr lang="en-US"/>
              <a:t> </a:t>
            </a:r>
          </a:p>
        </p:txBody>
      </p:sp>
      <p:graphicFrame>
        <p:nvGraphicFramePr>
          <p:cNvPr id="14341" name="Object 5"/>
          <p:cNvGraphicFramePr>
            <a:graphicFrameLocks noChangeAspect="1"/>
          </p:cNvGraphicFramePr>
          <p:nvPr/>
        </p:nvGraphicFramePr>
        <p:xfrm>
          <a:off x="2743200" y="1143001"/>
          <a:ext cx="6477000" cy="1362075"/>
        </p:xfrm>
        <a:graphic>
          <a:graphicData uri="http://schemas.openxmlformats.org/presentationml/2006/ole">
            <mc:AlternateContent xmlns:mc="http://schemas.openxmlformats.org/markup-compatibility/2006">
              <mc:Choice xmlns:v="urn:schemas-microsoft-com:vml" Requires="v">
                <p:oleObj spid="_x0000_s39942" name="CS ChemDraw Drawing" r:id="rId3" imgW="3848760" imgH="808920" progId="ChemDraw.Document.6.0">
                  <p:embed/>
                </p:oleObj>
              </mc:Choice>
              <mc:Fallback>
                <p:oleObj name="CS ChemDraw Drawing" r:id="rId3" imgW="3848760" imgH="8089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143001"/>
                        <a:ext cx="64770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2895601" y="4343400"/>
          <a:ext cx="6308725" cy="1377950"/>
        </p:xfrm>
        <a:graphic>
          <a:graphicData uri="http://schemas.openxmlformats.org/presentationml/2006/ole">
            <mc:AlternateContent xmlns:mc="http://schemas.openxmlformats.org/markup-compatibility/2006">
              <mc:Choice xmlns:v="urn:schemas-microsoft-com:vml" Requires="v">
                <p:oleObj spid="_x0000_s39943" name="CS ChemDraw Drawing" r:id="rId5" imgW="3931920" imgH="858600" progId="ChemDraw.Document.6.0">
                  <p:embed/>
                </p:oleObj>
              </mc:Choice>
              <mc:Fallback>
                <p:oleObj name="CS ChemDraw Drawing" r:id="rId5" imgW="3931920" imgH="85860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1" y="4343400"/>
                        <a:ext cx="63087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4" name="Text Box 7"/>
          <p:cNvSpPr txBox="1">
            <a:spLocks noChangeArrowheads="1"/>
          </p:cNvSpPr>
          <p:nvPr/>
        </p:nvSpPr>
        <p:spPr bwMode="auto">
          <a:xfrm>
            <a:off x="1752600" y="2667000"/>
            <a:ext cx="8686800" cy="1477328"/>
          </a:xfrm>
          <a:prstGeom prst="rect">
            <a:avLst/>
          </a:prstGeom>
          <a:noFill/>
          <a:ln w="9525">
            <a:noFill/>
            <a:miter lim="800000"/>
            <a:headEnd/>
            <a:tailEnd/>
          </a:ln>
        </p:spPr>
        <p:txBody>
          <a:bodyPr>
            <a:spAutoFit/>
          </a:bodyPr>
          <a:lstStyle/>
          <a:p>
            <a:pPr>
              <a:spcBef>
                <a:spcPct val="50000"/>
              </a:spcBef>
            </a:pPr>
            <a:r>
              <a:rPr lang="en-GB" b="1" dirty="0">
                <a:solidFill>
                  <a:srgbClr val="FF0000"/>
                </a:solidFill>
              </a:rPr>
              <a:t>No change in the formal oxidation state of the metal </a:t>
            </a:r>
          </a:p>
          <a:p>
            <a:pPr>
              <a:spcBef>
                <a:spcPct val="50000"/>
              </a:spcBef>
            </a:pPr>
            <a:r>
              <a:rPr lang="en-GB" b="1" dirty="0"/>
              <a:t>A vacant coordination site is generated during a migratory insertion (</a:t>
            </a:r>
            <a:r>
              <a:rPr lang="en-GB" sz="1600" b="1" i="1" dirty="0"/>
              <a:t>which gets occupied by the incoming </a:t>
            </a:r>
            <a:r>
              <a:rPr lang="en-GB" sz="1600" b="1" i="1" dirty="0" err="1"/>
              <a:t>ligand</a:t>
            </a:r>
            <a:r>
              <a:rPr lang="en-GB" b="1" dirty="0"/>
              <a:t>)</a:t>
            </a:r>
          </a:p>
          <a:p>
            <a:pPr>
              <a:spcBef>
                <a:spcPct val="50000"/>
              </a:spcBef>
            </a:pPr>
            <a:r>
              <a:rPr lang="en-GB" b="1" dirty="0"/>
              <a:t>The groups undergoing migratory insertion </a:t>
            </a:r>
            <a:r>
              <a:rPr lang="en-GB" b="1" dirty="0">
                <a:solidFill>
                  <a:srgbClr val="FF0000"/>
                </a:solidFill>
              </a:rPr>
              <a:t>must be </a:t>
            </a:r>
            <a:r>
              <a:rPr lang="en-GB" b="1" i="1" dirty="0" err="1">
                <a:solidFill>
                  <a:srgbClr val="FF0000"/>
                </a:solidFill>
              </a:rPr>
              <a:t>cis</a:t>
            </a:r>
            <a:r>
              <a:rPr lang="en-GB" b="1" i="1" dirty="0"/>
              <a:t>  </a:t>
            </a:r>
            <a:r>
              <a:rPr lang="en-GB" b="1" dirty="0"/>
              <a:t>to one another</a:t>
            </a:r>
            <a:r>
              <a:rPr lang="en-US" b="1" dirty="0"/>
              <a:t> </a:t>
            </a:r>
          </a:p>
        </p:txBody>
      </p:sp>
      <p:sp>
        <p:nvSpPr>
          <p:cNvPr id="14345" name="Text Box 8"/>
          <p:cNvSpPr txBox="1">
            <a:spLocks noChangeArrowheads="1"/>
          </p:cNvSpPr>
          <p:nvPr/>
        </p:nvSpPr>
        <p:spPr bwMode="auto">
          <a:xfrm>
            <a:off x="2514600" y="5943600"/>
            <a:ext cx="7162800" cy="641350"/>
          </a:xfrm>
          <a:prstGeom prst="rect">
            <a:avLst/>
          </a:prstGeom>
          <a:noFill/>
          <a:ln w="9525">
            <a:noFill/>
            <a:miter lim="800000"/>
            <a:headEnd/>
            <a:tailEnd/>
          </a:ln>
        </p:spPr>
        <p:txBody>
          <a:bodyPr>
            <a:spAutoFit/>
          </a:bodyPr>
          <a:lstStyle/>
          <a:p>
            <a:pPr algn="ctr">
              <a:spcBef>
                <a:spcPct val="50000"/>
              </a:spcBef>
            </a:pPr>
            <a:r>
              <a:rPr lang="en-GB" dirty="0"/>
              <a:t>These reactions are enthalpy driven and although the reaction is entropy prohibited  the large enthalpy term  dominates</a:t>
            </a:r>
            <a:endParaRPr lang="en-US" dirty="0"/>
          </a:p>
        </p:txBody>
      </p:sp>
    </p:spTree>
    <p:extLst>
      <p:ext uri="{BB962C8B-B14F-4D97-AF65-F5344CB8AC3E}">
        <p14:creationId xmlns:p14="http://schemas.microsoft.com/office/powerpoint/2010/main" val="10471156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4"/>
          <p:cNvGraphicFramePr>
            <a:graphicFrameLocks noChangeAspect="1"/>
          </p:cNvGraphicFramePr>
          <p:nvPr/>
        </p:nvGraphicFramePr>
        <p:xfrm>
          <a:off x="3200400" y="5257800"/>
          <a:ext cx="5562600" cy="1322388"/>
        </p:xfrm>
        <a:graphic>
          <a:graphicData uri="http://schemas.openxmlformats.org/presentationml/2006/ole">
            <mc:AlternateContent xmlns:mc="http://schemas.openxmlformats.org/markup-compatibility/2006">
              <mc:Choice xmlns:v="urn:schemas-microsoft-com:vml" Requires="v">
                <p:oleObj spid="_x0000_s40968" name="CS ChemDraw Drawing" r:id="rId3" imgW="3625920" imgH="862200" progId="ChemDraw.Document.6.0">
                  <p:embed/>
                </p:oleObj>
              </mc:Choice>
              <mc:Fallback>
                <p:oleObj name="CS ChemDraw Drawing" r:id="rId3" imgW="3625920" imgH="8622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257800"/>
                        <a:ext cx="556260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3200400" y="3657600"/>
          <a:ext cx="5638800" cy="1136650"/>
        </p:xfrm>
        <a:graphic>
          <a:graphicData uri="http://schemas.openxmlformats.org/presentationml/2006/ole">
            <mc:AlternateContent xmlns:mc="http://schemas.openxmlformats.org/markup-compatibility/2006">
              <mc:Choice xmlns:v="urn:schemas-microsoft-com:vml" Requires="v">
                <p:oleObj spid="_x0000_s40969" name="CS ChemDraw Drawing" r:id="rId5" imgW="3679920" imgH="741600" progId="ChemDraw.Document.6.0">
                  <p:embed/>
                </p:oleObj>
              </mc:Choice>
              <mc:Fallback>
                <p:oleObj name="CS ChemDraw Drawing" r:id="rId5" imgW="3679920" imgH="74160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657600"/>
                        <a:ext cx="5638800" cy="11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2895600" y="914400"/>
          <a:ext cx="6781800" cy="2273300"/>
        </p:xfrm>
        <a:graphic>
          <a:graphicData uri="http://schemas.openxmlformats.org/presentationml/2006/ole">
            <mc:AlternateContent xmlns:mc="http://schemas.openxmlformats.org/markup-compatibility/2006">
              <mc:Choice xmlns:v="urn:schemas-microsoft-com:vml" Requires="v">
                <p:oleObj spid="_x0000_s40970" name="CS ChemDraw Drawing" r:id="rId7" imgW="4530600" imgH="1518840" progId="ChemDraw.Document.6.0">
                  <p:embed/>
                </p:oleObj>
              </mc:Choice>
              <mc:Fallback>
                <p:oleObj name="CS ChemDraw Drawing" r:id="rId7" imgW="4530600" imgH="151884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914400"/>
                        <a:ext cx="67818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7"/>
          <p:cNvSpPr txBox="1">
            <a:spLocks noChangeArrowheads="1"/>
          </p:cNvSpPr>
          <p:nvPr/>
        </p:nvSpPr>
        <p:spPr bwMode="auto">
          <a:xfrm>
            <a:off x="3276600" y="381001"/>
            <a:ext cx="5791200" cy="366713"/>
          </a:xfrm>
          <a:prstGeom prst="rect">
            <a:avLst/>
          </a:prstGeom>
          <a:noFill/>
          <a:ln w="9525">
            <a:noFill/>
            <a:miter lim="800000"/>
            <a:headEnd/>
            <a:tailEnd/>
          </a:ln>
        </p:spPr>
        <p:txBody>
          <a:bodyPr>
            <a:spAutoFit/>
          </a:bodyPr>
          <a:lstStyle/>
          <a:p>
            <a:pPr>
              <a:spcBef>
                <a:spcPct val="50000"/>
              </a:spcBef>
            </a:pPr>
            <a:endParaRPr lang="en-IN"/>
          </a:p>
        </p:txBody>
      </p:sp>
      <p:sp>
        <p:nvSpPr>
          <p:cNvPr id="13320" name="Text Box 8"/>
          <p:cNvSpPr txBox="1">
            <a:spLocks noChangeArrowheads="1"/>
          </p:cNvSpPr>
          <p:nvPr/>
        </p:nvSpPr>
        <p:spPr bwMode="auto">
          <a:xfrm>
            <a:off x="4267200" y="381001"/>
            <a:ext cx="4114800" cy="366713"/>
          </a:xfrm>
          <a:prstGeom prst="rect">
            <a:avLst/>
          </a:prstGeom>
          <a:solidFill>
            <a:srgbClr val="00FF00"/>
          </a:solidFill>
          <a:ln w="9525">
            <a:noFill/>
            <a:miter lim="800000"/>
            <a:headEnd/>
            <a:tailEnd/>
          </a:ln>
        </p:spPr>
        <p:txBody>
          <a:bodyPr>
            <a:spAutoFit/>
          </a:bodyPr>
          <a:lstStyle/>
          <a:p>
            <a:pPr algn="ctr">
              <a:spcBef>
                <a:spcPct val="50000"/>
              </a:spcBef>
            </a:pPr>
            <a:r>
              <a:rPr lang="en-GB" b="1"/>
              <a:t>Types of  Migratory Insertion</a:t>
            </a:r>
            <a:r>
              <a:rPr lang="en-US"/>
              <a:t> </a:t>
            </a:r>
          </a:p>
        </p:txBody>
      </p:sp>
    </p:spTree>
    <p:extLst>
      <p:ext uri="{BB962C8B-B14F-4D97-AF65-F5344CB8AC3E}">
        <p14:creationId xmlns:p14="http://schemas.microsoft.com/office/powerpoint/2010/main" val="3533971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Text Box 2"/>
          <p:cNvSpPr txBox="1">
            <a:spLocks noChangeArrowheads="1"/>
          </p:cNvSpPr>
          <p:nvPr/>
        </p:nvSpPr>
        <p:spPr bwMode="auto">
          <a:xfrm>
            <a:off x="3733800" y="533401"/>
            <a:ext cx="5181600" cy="366713"/>
          </a:xfrm>
          <a:prstGeom prst="rect">
            <a:avLst/>
          </a:prstGeom>
          <a:solidFill>
            <a:srgbClr val="00FF00"/>
          </a:solidFill>
          <a:ln w="9525">
            <a:noFill/>
            <a:miter lim="800000"/>
            <a:headEnd/>
            <a:tailEnd/>
          </a:ln>
        </p:spPr>
        <p:txBody>
          <a:bodyPr>
            <a:spAutoFit/>
          </a:bodyPr>
          <a:lstStyle/>
          <a:p>
            <a:pPr>
              <a:spcBef>
                <a:spcPct val="50000"/>
              </a:spcBef>
            </a:pPr>
            <a:r>
              <a:rPr lang="en-GB" b="1">
                <a:sym typeface="Symbol" pitchFamily="18" charset="2"/>
              </a:rPr>
              <a:t>Stability of </a:t>
            </a:r>
            <a:r>
              <a:rPr lang="en-GB" b="1"/>
              <a:t>  Bonded alkyl groups as ligands</a:t>
            </a:r>
            <a:r>
              <a:rPr lang="en-GB"/>
              <a:t> </a:t>
            </a:r>
            <a:endParaRPr lang="en-US"/>
          </a:p>
        </p:txBody>
      </p:sp>
      <p:graphicFrame>
        <p:nvGraphicFramePr>
          <p:cNvPr id="37893" name="Object 5"/>
          <p:cNvGraphicFramePr>
            <a:graphicFrameLocks noChangeAspect="1"/>
          </p:cNvGraphicFramePr>
          <p:nvPr/>
        </p:nvGraphicFramePr>
        <p:xfrm>
          <a:off x="1981200" y="1219200"/>
          <a:ext cx="8001000" cy="1676400"/>
        </p:xfrm>
        <a:graphic>
          <a:graphicData uri="http://schemas.openxmlformats.org/presentationml/2006/ole">
            <mc:AlternateContent xmlns:mc="http://schemas.openxmlformats.org/markup-compatibility/2006">
              <mc:Choice xmlns:v="urn:schemas-microsoft-com:vml" Requires="v">
                <p:oleObj spid="_x0000_s41992" name="CS ChemDraw Drawing" r:id="rId3" imgW="5981040" imgH="2501280" progId="ChemDraw.Document.6.0">
                  <p:embed/>
                </p:oleObj>
              </mc:Choice>
              <mc:Fallback>
                <p:oleObj name="CS ChemDraw Drawing" r:id="rId3" imgW="5981040" imgH="25012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49905"/>
                      <a:stretch>
                        <a:fillRect/>
                      </a:stretch>
                    </p:blipFill>
                    <p:spPr bwMode="auto">
                      <a:xfrm>
                        <a:off x="1981200" y="1219200"/>
                        <a:ext cx="8001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7" name="Object 9"/>
          <p:cNvGraphicFramePr>
            <a:graphicFrameLocks noChangeAspect="1"/>
          </p:cNvGraphicFramePr>
          <p:nvPr/>
        </p:nvGraphicFramePr>
        <p:xfrm>
          <a:off x="2133600" y="2971801"/>
          <a:ext cx="7848600" cy="1744663"/>
        </p:xfrm>
        <a:graphic>
          <a:graphicData uri="http://schemas.openxmlformats.org/presentationml/2006/ole">
            <mc:AlternateContent xmlns:mc="http://schemas.openxmlformats.org/markup-compatibility/2006">
              <mc:Choice xmlns:v="urn:schemas-microsoft-com:vml" Requires="v">
                <p:oleObj spid="_x0000_s41993" name="CS ChemDraw Drawing" r:id="rId5" imgW="5469120" imgH="1216800" progId="ChemDraw.Document.6.0">
                  <p:embed/>
                </p:oleObj>
              </mc:Choice>
              <mc:Fallback>
                <p:oleObj name="CS ChemDraw Drawing" r:id="rId5" imgW="5469120" imgH="1216800"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971801"/>
                        <a:ext cx="7848600" cy="174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8" name="Text Box 10"/>
          <p:cNvSpPr txBox="1">
            <a:spLocks noChangeArrowheads="1"/>
          </p:cNvSpPr>
          <p:nvPr/>
        </p:nvSpPr>
        <p:spPr bwMode="auto">
          <a:xfrm>
            <a:off x="2286000" y="6248401"/>
            <a:ext cx="7391400" cy="366713"/>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Why does some </a:t>
            </a:r>
            <a:r>
              <a:rPr lang="en-US">
                <a:solidFill>
                  <a:schemeClr val="accent2"/>
                </a:solidFill>
                <a:sym typeface="Symbol" pitchFamily="18" charset="2"/>
              </a:rPr>
              <a:t> bonded alkyl complexes decompose readily?</a:t>
            </a:r>
          </a:p>
        </p:txBody>
      </p:sp>
      <p:graphicFrame>
        <p:nvGraphicFramePr>
          <p:cNvPr id="37899" name="Object 11"/>
          <p:cNvGraphicFramePr>
            <a:graphicFrameLocks noChangeAspect="1"/>
          </p:cNvGraphicFramePr>
          <p:nvPr/>
        </p:nvGraphicFramePr>
        <p:xfrm>
          <a:off x="2819400" y="5029201"/>
          <a:ext cx="4953000" cy="847725"/>
        </p:xfrm>
        <a:graphic>
          <a:graphicData uri="http://schemas.openxmlformats.org/presentationml/2006/ole">
            <mc:AlternateContent xmlns:mc="http://schemas.openxmlformats.org/markup-compatibility/2006">
              <mc:Choice xmlns:v="urn:schemas-microsoft-com:vml" Requires="v">
                <p:oleObj spid="_x0000_s41994" name="CS ChemDraw Drawing" r:id="rId7" imgW="3639600" imgH="536400" progId="ChemDraw.Document.6.0">
                  <p:embed/>
                </p:oleObj>
              </mc:Choice>
              <mc:Fallback>
                <p:oleObj name="CS ChemDraw Drawing" r:id="rId7" imgW="3639600" imgH="536400"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5029201"/>
                        <a:ext cx="49530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250443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2"/>
          <p:cNvSpPr txBox="1">
            <a:spLocks noChangeArrowheads="1"/>
          </p:cNvSpPr>
          <p:nvPr/>
        </p:nvSpPr>
        <p:spPr bwMode="auto">
          <a:xfrm>
            <a:off x="4495800" y="304801"/>
            <a:ext cx="3505200" cy="366713"/>
          </a:xfrm>
          <a:prstGeom prst="rect">
            <a:avLst/>
          </a:prstGeom>
          <a:solidFill>
            <a:srgbClr val="00FF00"/>
          </a:solidFill>
          <a:ln w="9525">
            <a:noFill/>
            <a:miter lim="800000"/>
            <a:headEnd/>
            <a:tailEnd/>
          </a:ln>
        </p:spPr>
        <p:txBody>
          <a:bodyPr>
            <a:spAutoFit/>
          </a:bodyPr>
          <a:lstStyle/>
          <a:p>
            <a:pPr algn="ctr">
              <a:spcBef>
                <a:spcPct val="50000"/>
              </a:spcBef>
            </a:pPr>
            <a:r>
              <a:rPr lang="en-GB" b="1">
                <a:sym typeface="Symbol" pitchFamily="18" charset="2"/>
              </a:rPr>
              <a:t></a:t>
            </a:r>
            <a:r>
              <a:rPr lang="en-GB" b="1"/>
              <a:t>-Hydride elimination</a:t>
            </a:r>
            <a:endParaRPr lang="en-US" b="1"/>
          </a:p>
        </p:txBody>
      </p:sp>
      <p:graphicFrame>
        <p:nvGraphicFramePr>
          <p:cNvPr id="38915" name="Object 3"/>
          <p:cNvGraphicFramePr>
            <a:graphicFrameLocks noChangeAspect="1"/>
          </p:cNvGraphicFramePr>
          <p:nvPr/>
        </p:nvGraphicFramePr>
        <p:xfrm>
          <a:off x="3810000" y="4648200"/>
          <a:ext cx="4978400" cy="1447800"/>
        </p:xfrm>
        <a:graphic>
          <a:graphicData uri="http://schemas.openxmlformats.org/presentationml/2006/ole">
            <mc:AlternateContent xmlns:mc="http://schemas.openxmlformats.org/markup-compatibility/2006">
              <mc:Choice xmlns:v="urn:schemas-microsoft-com:vml" Requires="v">
                <p:oleObj spid="_x0000_s43012" name="CS ChemDraw Drawing" r:id="rId3" imgW="3556800" imgH="1034280" progId="ChemDraw.Document.6.0">
                  <p:embed/>
                </p:oleObj>
              </mc:Choice>
              <mc:Fallback>
                <p:oleObj name="CS ChemDraw Drawing" r:id="rId3" imgW="3556800" imgH="10342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648200"/>
                        <a:ext cx="4978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7" name="Text Box 4"/>
          <p:cNvSpPr txBox="1">
            <a:spLocks noChangeArrowheads="1"/>
          </p:cNvSpPr>
          <p:nvPr/>
        </p:nvSpPr>
        <p:spPr bwMode="auto">
          <a:xfrm>
            <a:off x="1981200" y="990601"/>
            <a:ext cx="8382000" cy="1354217"/>
          </a:xfrm>
          <a:prstGeom prst="rect">
            <a:avLst/>
          </a:prstGeom>
          <a:noFill/>
          <a:ln w="9525">
            <a:noFill/>
            <a:miter lim="800000"/>
            <a:headEnd/>
            <a:tailEnd/>
          </a:ln>
        </p:spPr>
        <p:txBody>
          <a:bodyPr>
            <a:spAutoFit/>
          </a:bodyPr>
          <a:lstStyle/>
          <a:p>
            <a:pPr>
              <a:spcBef>
                <a:spcPct val="50000"/>
              </a:spcBef>
            </a:pPr>
            <a:r>
              <a:rPr lang="en-US" sz="1600" b="1"/>
              <a:t>Beta-hydride elimination is a reaction in which an alkyl group having a </a:t>
            </a:r>
            <a:r>
              <a:rPr lang="en-GB" b="1">
                <a:sym typeface="Symbol" pitchFamily="18" charset="2"/>
              </a:rPr>
              <a:t> hydrogen, </a:t>
            </a:r>
            <a:r>
              <a:rPr lang="en-US" sz="1600" b="1"/>
              <a:t> </a:t>
            </a:r>
            <a:r>
              <a:rPr lang="en-US" sz="1600" b="1">
                <a:sym typeface="Symbol" pitchFamily="18" charset="2"/>
              </a:rPr>
              <a:t>  </a:t>
            </a:r>
            <a:r>
              <a:rPr lang="en-US" sz="1600" b="1"/>
              <a:t>bonded to a metal centre is converted into the corresponding </a:t>
            </a:r>
            <a:r>
              <a:rPr lang="en-US" sz="1600" b="1">
                <a:solidFill>
                  <a:srgbClr val="CC0000"/>
                </a:solidFill>
              </a:rPr>
              <a:t>metal-bonded hydride</a:t>
            </a:r>
            <a:r>
              <a:rPr lang="en-US" sz="1600" b="1"/>
              <a:t> and a </a:t>
            </a:r>
            <a:r>
              <a:rPr lang="en-US" sz="1600" b="1">
                <a:sym typeface="Symbol" pitchFamily="18" charset="2"/>
              </a:rPr>
              <a:t> bonded</a:t>
            </a:r>
            <a:r>
              <a:rPr lang="en-US" sz="1600" b="1"/>
              <a:t> </a:t>
            </a:r>
            <a:r>
              <a:rPr lang="en-US" sz="1600" b="1">
                <a:solidFill>
                  <a:srgbClr val="CC0000"/>
                </a:solidFill>
              </a:rPr>
              <a:t>alkene</a:t>
            </a:r>
            <a:r>
              <a:rPr lang="en-US" sz="1600" b="1"/>
              <a:t>. The alkyl must have hydrogens on the beta carbon. For instance butyl groups can undergo this reaction but methyl groups cannot. The </a:t>
            </a:r>
            <a:r>
              <a:rPr lang="en-US" sz="1600" b="1">
                <a:solidFill>
                  <a:srgbClr val="990033"/>
                </a:solidFill>
              </a:rPr>
              <a:t>metal complex must have an empty (or vacant) site</a:t>
            </a:r>
            <a:r>
              <a:rPr lang="en-US" sz="1600" b="1"/>
              <a:t> cis to the alkyl group for this reaction to occur.</a:t>
            </a:r>
          </a:p>
        </p:txBody>
      </p:sp>
      <p:pic>
        <p:nvPicPr>
          <p:cNvPr id="38918" name="Picture 5"/>
          <p:cNvPicPr>
            <a:picLocks noChangeAspect="1" noChangeArrowheads="1"/>
          </p:cNvPicPr>
          <p:nvPr/>
        </p:nvPicPr>
        <p:blipFill>
          <a:blip r:embed="rId5" cstate="print"/>
          <a:srcRect/>
          <a:stretch>
            <a:fillRect/>
          </a:stretch>
        </p:blipFill>
        <p:spPr bwMode="auto">
          <a:xfrm>
            <a:off x="4267200" y="2438401"/>
            <a:ext cx="3886200" cy="1622425"/>
          </a:xfrm>
          <a:prstGeom prst="rect">
            <a:avLst/>
          </a:prstGeom>
          <a:noFill/>
          <a:ln w="9525">
            <a:noFill/>
            <a:miter lim="800000"/>
            <a:headEnd/>
            <a:tailEnd/>
          </a:ln>
        </p:spPr>
      </p:pic>
      <p:sp>
        <p:nvSpPr>
          <p:cNvPr id="38919" name="Text Box 6"/>
          <p:cNvSpPr txBox="1">
            <a:spLocks noChangeArrowheads="1"/>
          </p:cNvSpPr>
          <p:nvPr/>
        </p:nvSpPr>
        <p:spPr bwMode="auto">
          <a:xfrm>
            <a:off x="2286000" y="4267201"/>
            <a:ext cx="1447800" cy="366713"/>
          </a:xfrm>
          <a:prstGeom prst="rect">
            <a:avLst/>
          </a:prstGeom>
          <a:solidFill>
            <a:srgbClr val="FFFF00"/>
          </a:solidFill>
          <a:ln w="9525">
            <a:noFill/>
            <a:miter lim="800000"/>
            <a:headEnd/>
            <a:tailEnd/>
          </a:ln>
        </p:spPr>
        <p:txBody>
          <a:bodyPr>
            <a:spAutoFit/>
          </a:bodyPr>
          <a:lstStyle/>
          <a:p>
            <a:pPr>
              <a:spcBef>
                <a:spcPct val="50000"/>
              </a:spcBef>
            </a:pPr>
            <a:r>
              <a:rPr lang="en-US" b="1"/>
              <a:t>mechanism</a:t>
            </a:r>
          </a:p>
        </p:txBody>
      </p:sp>
      <p:sp>
        <p:nvSpPr>
          <p:cNvPr id="38920" name="Text Box 7"/>
          <p:cNvSpPr txBox="1">
            <a:spLocks noChangeArrowheads="1"/>
          </p:cNvSpPr>
          <p:nvPr/>
        </p:nvSpPr>
        <p:spPr bwMode="auto">
          <a:xfrm>
            <a:off x="2819400" y="6324600"/>
            <a:ext cx="6858000" cy="338554"/>
          </a:xfrm>
          <a:prstGeom prst="rect">
            <a:avLst/>
          </a:prstGeom>
          <a:noFill/>
          <a:ln w="9525">
            <a:noFill/>
            <a:miter lim="800000"/>
            <a:headEnd/>
            <a:tailEnd/>
          </a:ln>
        </p:spPr>
        <p:txBody>
          <a:bodyPr wrap="square">
            <a:spAutoFit/>
          </a:bodyPr>
          <a:lstStyle/>
          <a:p>
            <a:pPr>
              <a:spcBef>
                <a:spcPct val="50000"/>
              </a:spcBef>
            </a:pPr>
            <a:r>
              <a:rPr lang="en-US" sz="1600" b="1" dirty="0"/>
              <a:t>Can either be a vital step in a reaction or an unwanted side reaction </a:t>
            </a:r>
          </a:p>
        </p:txBody>
      </p:sp>
      <p:sp>
        <p:nvSpPr>
          <p:cNvPr id="9" name="Rectangle 8"/>
          <p:cNvSpPr/>
          <p:nvPr/>
        </p:nvSpPr>
        <p:spPr>
          <a:xfrm>
            <a:off x="2209800" y="3810000"/>
            <a:ext cx="6553200" cy="369332"/>
          </a:xfrm>
          <a:prstGeom prst="rect">
            <a:avLst/>
          </a:prstGeom>
        </p:spPr>
        <p:txBody>
          <a:bodyPr wrap="square">
            <a:spAutoFit/>
          </a:bodyPr>
          <a:lstStyle/>
          <a:p>
            <a:pPr>
              <a:spcBef>
                <a:spcPct val="50000"/>
              </a:spcBef>
            </a:pPr>
            <a:r>
              <a:rPr lang="en-GB" b="1" dirty="0">
                <a:solidFill>
                  <a:srgbClr val="FF0000"/>
                </a:solidFill>
              </a:rPr>
              <a:t>No change in the formal oxidation state of the metal </a:t>
            </a:r>
          </a:p>
        </p:txBody>
      </p:sp>
    </p:spTree>
    <p:extLst>
      <p:ext uri="{BB962C8B-B14F-4D97-AF65-F5344CB8AC3E}">
        <p14:creationId xmlns:p14="http://schemas.microsoft.com/office/powerpoint/2010/main" val="2383691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6" name="AutoShape 20">
            <a:hlinkClick r:id="" action="ppaction://noaction" highlightClick="1"/>
          </p:cNvPr>
          <p:cNvSpPr>
            <a:spLocks noChangeArrowheads="1"/>
          </p:cNvSpPr>
          <p:nvPr/>
        </p:nvSpPr>
        <p:spPr bwMode="auto">
          <a:xfrm>
            <a:off x="7924800" y="4419600"/>
            <a:ext cx="2209800" cy="1447800"/>
          </a:xfrm>
          <a:prstGeom prst="actionButtonBlank">
            <a:avLst/>
          </a:prstGeom>
          <a:solidFill>
            <a:schemeClr val="accent1"/>
          </a:solidFill>
          <a:ln w="9525">
            <a:noFill/>
            <a:miter lim="800000"/>
            <a:headEnd/>
            <a:tailEnd/>
          </a:ln>
          <a:effectLst/>
        </p:spPr>
        <p:txBody>
          <a:bodyPr wrap="none" anchor="ctr"/>
          <a:lstStyle/>
          <a:p>
            <a:endParaRPr lang="en-US"/>
          </a:p>
        </p:txBody>
      </p:sp>
      <p:sp>
        <p:nvSpPr>
          <p:cNvPr id="39947" name="Rectangle 2"/>
          <p:cNvSpPr>
            <a:spLocks noChangeArrowheads="1"/>
          </p:cNvSpPr>
          <p:nvPr/>
        </p:nvSpPr>
        <p:spPr bwMode="auto">
          <a:xfrm>
            <a:off x="1524001" y="1310759"/>
            <a:ext cx="184731" cy="369332"/>
          </a:xfrm>
          <a:prstGeom prst="rect">
            <a:avLst/>
          </a:prstGeom>
          <a:noFill/>
          <a:ln w="9525">
            <a:noFill/>
            <a:miter lim="800000"/>
            <a:headEnd/>
            <a:tailEnd/>
          </a:ln>
        </p:spPr>
        <p:txBody>
          <a:bodyPr wrap="none" anchor="ctr">
            <a:spAutoFit/>
          </a:bodyPr>
          <a:lstStyle/>
          <a:p>
            <a:endParaRPr lang="en-IN"/>
          </a:p>
        </p:txBody>
      </p:sp>
      <p:sp>
        <p:nvSpPr>
          <p:cNvPr id="39949" name="Text Box 7"/>
          <p:cNvSpPr txBox="1">
            <a:spLocks noChangeArrowheads="1"/>
          </p:cNvSpPr>
          <p:nvPr/>
        </p:nvSpPr>
        <p:spPr bwMode="auto">
          <a:xfrm>
            <a:off x="2514600" y="1066800"/>
            <a:ext cx="7239000" cy="1446550"/>
          </a:xfrm>
          <a:prstGeom prst="rect">
            <a:avLst/>
          </a:prstGeom>
          <a:noFill/>
          <a:ln w="9525">
            <a:noFill/>
            <a:miter lim="800000"/>
            <a:headEnd/>
            <a:tailEnd/>
          </a:ln>
        </p:spPr>
        <p:txBody>
          <a:bodyPr>
            <a:spAutoFit/>
          </a:bodyPr>
          <a:lstStyle/>
          <a:p>
            <a:pPr marL="371475" indent="-371475">
              <a:spcBef>
                <a:spcPct val="50000"/>
              </a:spcBef>
            </a:pPr>
            <a:r>
              <a:rPr lang="en-GB" sz="1600" b="1">
                <a:solidFill>
                  <a:srgbClr val="3333CC"/>
                </a:solidFill>
                <a:sym typeface="Symbol" pitchFamily="18" charset="2"/>
              </a:rPr>
              <a:t></a:t>
            </a:r>
            <a:r>
              <a:rPr lang="en-GB" sz="1600" b="1">
                <a:solidFill>
                  <a:srgbClr val="3333CC"/>
                </a:solidFill>
              </a:rPr>
              <a:t>-hydrogen elimination does not happen when</a:t>
            </a:r>
            <a:endParaRPr lang="en-GB" sz="1600">
              <a:solidFill>
                <a:srgbClr val="3333CC"/>
              </a:solidFill>
            </a:endParaRPr>
          </a:p>
          <a:p>
            <a:pPr marL="371475" indent="-371475">
              <a:spcBef>
                <a:spcPct val="50000"/>
              </a:spcBef>
              <a:buFontTx/>
              <a:buChar char="•"/>
            </a:pPr>
            <a:r>
              <a:rPr lang="en-GB" sz="1600"/>
              <a:t>the alkyl has no </a:t>
            </a:r>
            <a:r>
              <a:rPr lang="en-GB" sz="1600">
                <a:sym typeface="Symbol" pitchFamily="18" charset="2"/>
              </a:rPr>
              <a:t></a:t>
            </a:r>
            <a:r>
              <a:rPr lang="en-GB" sz="1600"/>
              <a:t>-hydrogen (as in PhCH</a:t>
            </a:r>
            <a:r>
              <a:rPr lang="en-GB" sz="1600" baseline="-25000"/>
              <a:t>2</a:t>
            </a:r>
            <a:r>
              <a:rPr lang="en-GB" sz="1600"/>
              <a:t>, Me</a:t>
            </a:r>
            <a:r>
              <a:rPr lang="en-GB" sz="1600" baseline="-25000"/>
              <a:t>3</a:t>
            </a:r>
            <a:r>
              <a:rPr lang="en-GB" sz="1600"/>
              <a:t>CCH</a:t>
            </a:r>
            <a:r>
              <a:rPr lang="en-GB" sz="1600" baseline="-25000"/>
              <a:t>2</a:t>
            </a:r>
            <a:r>
              <a:rPr lang="en-GB" sz="1600"/>
              <a:t>, Me</a:t>
            </a:r>
            <a:r>
              <a:rPr lang="en-GB" sz="1600" baseline="-25000"/>
              <a:t>3</a:t>
            </a:r>
            <a:r>
              <a:rPr lang="en-GB" sz="1600"/>
              <a:t>SiCH</a:t>
            </a:r>
            <a:r>
              <a:rPr lang="en-GB" sz="1600" baseline="-25000"/>
              <a:t>2</a:t>
            </a:r>
            <a:r>
              <a:rPr lang="en-GB" sz="1600"/>
              <a:t>)</a:t>
            </a:r>
          </a:p>
          <a:p>
            <a:pPr marL="371475" indent="-371475">
              <a:spcBef>
                <a:spcPct val="50000"/>
              </a:spcBef>
              <a:buFontTx/>
              <a:buChar char="•"/>
            </a:pPr>
            <a:r>
              <a:rPr lang="en-GB" sz="1600"/>
              <a:t>(ii) the </a:t>
            </a:r>
            <a:r>
              <a:rPr lang="en-GB" sz="1600">
                <a:sym typeface="Symbol" pitchFamily="18" charset="2"/>
              </a:rPr>
              <a:t></a:t>
            </a:r>
            <a:r>
              <a:rPr lang="en-GB" sz="1600"/>
              <a:t>-hydrogen on the alkyl is unable to approach the metal (as in C≡CH)</a:t>
            </a:r>
          </a:p>
          <a:p>
            <a:pPr marL="371475" indent="-371475">
              <a:spcBef>
                <a:spcPct val="50000"/>
              </a:spcBef>
              <a:buFontTx/>
              <a:buChar char="•"/>
            </a:pPr>
            <a:r>
              <a:rPr lang="en-GB" sz="1600"/>
              <a:t> the M–C–C–H unit cannot become coplanar </a:t>
            </a:r>
            <a:endParaRPr lang="en-US" sz="1600"/>
          </a:p>
        </p:txBody>
      </p:sp>
      <p:graphicFrame>
        <p:nvGraphicFramePr>
          <p:cNvPr id="39952" name="Object 16"/>
          <p:cNvGraphicFramePr>
            <a:graphicFrameLocks noChangeAspect="1"/>
          </p:cNvGraphicFramePr>
          <p:nvPr/>
        </p:nvGraphicFramePr>
        <p:xfrm>
          <a:off x="2209800" y="4572001"/>
          <a:ext cx="7620000" cy="1260475"/>
        </p:xfrm>
        <a:graphic>
          <a:graphicData uri="http://schemas.openxmlformats.org/presentationml/2006/ole">
            <mc:AlternateContent xmlns:mc="http://schemas.openxmlformats.org/markup-compatibility/2006">
              <mc:Choice xmlns:v="urn:schemas-microsoft-com:vml" Requires="v">
                <p:oleObj spid="_x0000_s44036" name="CS ChemDraw Drawing" r:id="rId3" imgW="7809480" imgH="1071000" progId="ChemDraw.Document.6.0">
                  <p:embed/>
                </p:oleObj>
              </mc:Choice>
              <mc:Fallback>
                <p:oleObj name="CS ChemDraw Drawing" r:id="rId3" imgW="7809480" imgH="10710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572001"/>
                        <a:ext cx="7620000" cy="126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5" name="Text Box 19"/>
          <p:cNvSpPr txBox="1">
            <a:spLocks noChangeArrowheads="1"/>
          </p:cNvSpPr>
          <p:nvPr/>
        </p:nvSpPr>
        <p:spPr bwMode="auto">
          <a:xfrm>
            <a:off x="2514600" y="3581400"/>
            <a:ext cx="6400800" cy="641350"/>
          </a:xfrm>
          <a:prstGeom prst="rect">
            <a:avLst/>
          </a:prstGeom>
          <a:noFill/>
          <a:ln w="9525">
            <a:noFill/>
            <a:miter lim="800000"/>
            <a:headEnd/>
            <a:tailEnd/>
          </a:ln>
          <a:effectLst/>
        </p:spPr>
        <p:txBody>
          <a:bodyPr>
            <a:spAutoFit/>
          </a:bodyPr>
          <a:lstStyle/>
          <a:p>
            <a:pPr>
              <a:spcBef>
                <a:spcPct val="50000"/>
              </a:spcBef>
            </a:pPr>
            <a:r>
              <a:rPr lang="en-NZ"/>
              <a:t>Select the most </a:t>
            </a:r>
            <a:r>
              <a:rPr lang="en-NZ" b="1"/>
              <a:t>unstable</a:t>
            </a:r>
            <a:r>
              <a:rPr lang="en-NZ"/>
              <a:t> platinum </a:t>
            </a:r>
            <a:r>
              <a:rPr lang="en-NZ">
                <a:sym typeface="Symbol" pitchFamily="18" charset="2"/>
              </a:rPr>
              <a:t></a:t>
            </a:r>
            <a:r>
              <a:rPr lang="en-NZ"/>
              <a:t> complex from the given list. Justify your answer</a:t>
            </a:r>
            <a:endParaRPr lang="en-IN"/>
          </a:p>
        </p:txBody>
      </p:sp>
      <p:sp>
        <p:nvSpPr>
          <p:cNvPr id="8" name="TextBox 7"/>
          <p:cNvSpPr txBox="1"/>
          <p:nvPr/>
        </p:nvSpPr>
        <p:spPr>
          <a:xfrm>
            <a:off x="2362200" y="6096000"/>
            <a:ext cx="5715000" cy="523220"/>
          </a:xfrm>
          <a:prstGeom prst="rect">
            <a:avLst/>
          </a:prstGeom>
          <a:noFill/>
        </p:spPr>
        <p:txBody>
          <a:bodyPr wrap="square" rtlCol="0">
            <a:spAutoFit/>
          </a:bodyPr>
          <a:lstStyle/>
          <a:p>
            <a:r>
              <a:rPr lang="en-US" sz="1400" b="1" i="1" dirty="0">
                <a:solidFill>
                  <a:srgbClr val="7030A0"/>
                </a:solidFill>
              </a:rPr>
              <a:t>No </a:t>
            </a:r>
            <a:r>
              <a:rPr lang="en-US" sz="1400" b="1" i="1" dirty="0">
                <a:solidFill>
                  <a:srgbClr val="7030A0"/>
                </a:solidFill>
                <a:sym typeface="Symbol"/>
              </a:rPr>
              <a:t>-H		 -H unable to 	 MCCH unit will not be 		approach M	coplanar</a:t>
            </a:r>
          </a:p>
        </p:txBody>
      </p:sp>
    </p:spTree>
    <p:extLst>
      <p:ext uri="{BB962C8B-B14F-4D97-AF65-F5344CB8AC3E}">
        <p14:creationId xmlns:p14="http://schemas.microsoft.com/office/powerpoint/2010/main" val="414039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56"/>
                                        </p:tgtEl>
                                        <p:attrNameLst>
                                          <p:attrName>style.visibility</p:attrName>
                                        </p:attrNameLst>
                                      </p:cBhvr>
                                      <p:to>
                                        <p:strVal val="visible"/>
                                      </p:to>
                                    </p:set>
                                    <p:anim calcmode="lin" valueType="num">
                                      <p:cBhvr additive="base">
                                        <p:cTn id="7" dur="500" fill="hold"/>
                                        <p:tgtEl>
                                          <p:spTgt spid="39956"/>
                                        </p:tgtEl>
                                        <p:attrNameLst>
                                          <p:attrName>ppt_x</p:attrName>
                                        </p:attrNameLst>
                                      </p:cBhvr>
                                      <p:tavLst>
                                        <p:tav tm="0">
                                          <p:val>
                                            <p:strVal val="#ppt_x"/>
                                          </p:val>
                                        </p:tav>
                                        <p:tav tm="100000">
                                          <p:val>
                                            <p:strVal val="#ppt_x"/>
                                          </p:val>
                                        </p:tav>
                                      </p:tavLst>
                                    </p:anim>
                                    <p:anim calcmode="lin" valueType="num">
                                      <p:cBhvr additive="base">
                                        <p:cTn id="8" dur="500" fill="hold"/>
                                        <p:tgtEl>
                                          <p:spTgt spid="399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6" grpId="0" animBg="1"/>
      <p:bldP spid="8"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2133600" y="762000"/>
            <a:ext cx="74676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Tx/>
              <a:buChar char="•"/>
            </a:pPr>
            <a:endParaRPr lang="en-US" sz="2000" dirty="0">
              <a:latin typeface="Arial" pitchFamily="34" charset="0"/>
              <a:ea typeface="Times New Roman" pitchFamily="18" charset="0"/>
              <a:cs typeface="Arial" pitchFamily="34" charset="0"/>
            </a:endParaRPr>
          </a:p>
          <a:p>
            <a:pPr algn="just" fontAlgn="base">
              <a:spcBef>
                <a:spcPct val="0"/>
              </a:spcBef>
              <a:spcAft>
                <a:spcPct val="0"/>
              </a:spcAft>
            </a:pPr>
            <a:r>
              <a:rPr lang="en-US" sz="2000" b="1" dirty="0">
                <a:latin typeface="Arial" pitchFamily="34" charset="0"/>
                <a:ea typeface="Times New Roman" pitchFamily="18" charset="0"/>
                <a:cs typeface="Arial" pitchFamily="34" charset="0"/>
              </a:rPr>
              <a:t>Classify the following reactions as oxidative addition, reductive elimination,  (1,1 / 1,2)migratory insertion, </a:t>
            </a:r>
            <a:r>
              <a:rPr lang="en-US" sz="2000" b="1" dirty="0">
                <a:latin typeface="Times New Roman" pitchFamily="18" charset="0"/>
                <a:ea typeface="Times New Roman" pitchFamily="18" charset="0"/>
                <a:cs typeface="Arial" pitchFamily="34" charset="0"/>
                <a:sym typeface="Symbol" pitchFamily="18" charset="2"/>
              </a:rPr>
              <a:t></a:t>
            </a:r>
            <a:r>
              <a:rPr lang="en-US" sz="2000" b="1" dirty="0">
                <a:latin typeface="Arial" pitchFamily="34" charset="0"/>
                <a:ea typeface="Times New Roman" pitchFamily="18" charset="0"/>
                <a:cs typeface="Arial" pitchFamily="34" charset="0"/>
              </a:rPr>
              <a:t>- H elimination,</a:t>
            </a:r>
            <a:r>
              <a:rPr lang="en-US" sz="2000" b="1" dirty="0">
                <a:latin typeface="Times New Roman" pitchFamily="18" charset="0"/>
                <a:ea typeface="Times New Roman" pitchFamily="18" charset="0"/>
                <a:cs typeface="Arial" pitchFamily="34" charset="0"/>
                <a:sym typeface="Symbol" pitchFamily="18" charset="2"/>
              </a:rPr>
              <a:t>  </a:t>
            </a:r>
            <a:r>
              <a:rPr lang="en-US" sz="2000" b="1" dirty="0" err="1">
                <a:ea typeface="Times New Roman" pitchFamily="18" charset="0"/>
                <a:cs typeface="Arial" pitchFamily="34" charset="0"/>
                <a:sym typeface="Symbol" pitchFamily="18" charset="2"/>
              </a:rPr>
              <a:t>ligand</a:t>
            </a:r>
            <a:r>
              <a:rPr lang="en-US" sz="2000" b="1" dirty="0">
                <a:ea typeface="Times New Roman" pitchFamily="18" charset="0"/>
                <a:cs typeface="Arial" pitchFamily="34" charset="0"/>
                <a:sym typeface="Symbol" pitchFamily="18" charset="2"/>
              </a:rPr>
              <a:t> coordination change or simple  addition</a:t>
            </a:r>
          </a:p>
          <a:p>
            <a:pPr algn="just" fontAlgn="base">
              <a:spcBef>
                <a:spcPct val="0"/>
              </a:spcBef>
              <a:spcAft>
                <a:spcPct val="0"/>
              </a:spcAft>
            </a:pPr>
            <a:endParaRPr lang="en-US" sz="2000" dirty="0">
              <a:latin typeface="Times New Roman" pitchFamily="18" charset="0"/>
              <a:cs typeface="Arial" pitchFamily="34" charset="0"/>
              <a:sym typeface="Symbol" pitchFamily="18" charset="2"/>
            </a:endParaRPr>
          </a:p>
          <a:p>
            <a:pPr algn="just" fontAlgn="base">
              <a:spcBef>
                <a:spcPct val="0"/>
              </a:spcBef>
              <a:spcAft>
                <a:spcPct val="0"/>
              </a:spcAft>
            </a:pPr>
            <a:endParaRPr lang="en-US" sz="2000" dirty="0">
              <a:latin typeface="Times New Roman" pitchFamily="18" charset="0"/>
              <a:cs typeface="Arial" pitchFamily="34" charset="0"/>
              <a:sym typeface="Symbol" pitchFamily="18" charset="2"/>
            </a:endParaRPr>
          </a:p>
          <a:p>
            <a:pPr marL="457200" indent="-457200" algn="just" eaLnBrk="0" fontAlgn="base" hangingPunct="0">
              <a:spcBef>
                <a:spcPct val="0"/>
              </a:spcBef>
              <a:spcAft>
                <a:spcPct val="0"/>
              </a:spcAft>
              <a:buFontTx/>
              <a:buAutoNum type="alphaLcParenBoth"/>
            </a:pPr>
            <a:r>
              <a:rPr lang="pl-PL" sz="2000" dirty="0">
                <a:latin typeface="Times New Roman" pitchFamily="18" charset="0"/>
                <a:ea typeface="Times New Roman" pitchFamily="18" charset="0"/>
                <a:cs typeface="Arial" pitchFamily="34" charset="0"/>
                <a:sym typeface="Symbol" pitchFamily="18" charset="2"/>
              </a:rPr>
              <a:t>[RhI</a:t>
            </a:r>
            <a:r>
              <a:rPr lang="pl-PL" sz="2000" baseline="-30000" dirty="0">
                <a:latin typeface="Times New Roman" pitchFamily="18" charset="0"/>
                <a:ea typeface="Times New Roman" pitchFamily="18" charset="0"/>
                <a:cs typeface="Arial" pitchFamily="34" charset="0"/>
                <a:sym typeface="Symbol" pitchFamily="18" charset="2"/>
              </a:rPr>
              <a:t>3</a:t>
            </a:r>
            <a:r>
              <a:rPr lang="pl-PL" sz="2000" dirty="0">
                <a:latin typeface="Times New Roman" pitchFamily="18" charset="0"/>
                <a:ea typeface="Times New Roman" pitchFamily="18" charset="0"/>
                <a:cs typeface="Arial" pitchFamily="34" charset="0"/>
                <a:sym typeface="Symbol" pitchFamily="18" charset="2"/>
              </a:rPr>
              <a:t>(CO)</a:t>
            </a:r>
            <a:r>
              <a:rPr lang="pl-PL" sz="2000" baseline="-30000" dirty="0">
                <a:latin typeface="Times New Roman" pitchFamily="18" charset="0"/>
                <a:ea typeface="Times New Roman" pitchFamily="18" charset="0"/>
                <a:cs typeface="Arial" pitchFamily="34" charset="0"/>
                <a:sym typeface="Symbol" pitchFamily="18" charset="2"/>
              </a:rPr>
              <a:t>2</a:t>
            </a:r>
            <a:r>
              <a:rPr lang="pl-PL" sz="2000" dirty="0">
                <a:latin typeface="Times New Roman" pitchFamily="18" charset="0"/>
                <a:ea typeface="Times New Roman" pitchFamily="18" charset="0"/>
                <a:cs typeface="Arial" pitchFamily="34" charset="0"/>
                <a:sym typeface="Symbol" pitchFamily="18" charset="2"/>
              </a:rPr>
              <a:t>CH</a:t>
            </a:r>
            <a:r>
              <a:rPr lang="pl-PL" sz="2000" baseline="-30000" dirty="0">
                <a:latin typeface="Times New Roman" pitchFamily="18" charset="0"/>
                <a:ea typeface="Times New Roman" pitchFamily="18" charset="0"/>
                <a:cs typeface="Arial" pitchFamily="34" charset="0"/>
                <a:sym typeface="Symbol" pitchFamily="18" charset="2"/>
              </a:rPr>
              <a:t>3</a:t>
            </a:r>
            <a:r>
              <a:rPr lang="pl-PL" sz="2000" dirty="0">
                <a:latin typeface="Times New Roman" pitchFamily="18" charset="0"/>
                <a:ea typeface="Times New Roman" pitchFamily="18" charset="0"/>
                <a:cs typeface="Arial" pitchFamily="34" charset="0"/>
                <a:sym typeface="Symbol" pitchFamily="18" charset="2"/>
              </a:rPr>
              <a:t>]</a:t>
            </a:r>
            <a:r>
              <a:rPr lang="pl-PL" sz="2000" baseline="30000" dirty="0">
                <a:latin typeface="Times New Roman" pitchFamily="18" charset="0"/>
                <a:ea typeface="Times New Roman" pitchFamily="18" charset="0"/>
                <a:cs typeface="Arial" pitchFamily="34" charset="0"/>
                <a:sym typeface="Symbol" pitchFamily="18" charset="2"/>
              </a:rPr>
              <a:t></a:t>
            </a:r>
            <a:r>
              <a:rPr lang="pl-PL" sz="2000" dirty="0">
                <a:latin typeface="Times New Roman" pitchFamily="18" charset="0"/>
                <a:ea typeface="Times New Roman" pitchFamily="18" charset="0"/>
                <a:cs typeface="Arial" pitchFamily="34" charset="0"/>
                <a:sym typeface="Symbol" pitchFamily="18" charset="2"/>
              </a:rPr>
              <a:t> </a:t>
            </a:r>
            <a:r>
              <a:rPr lang="en-US" sz="2000" dirty="0">
                <a:latin typeface="Times New Roman" pitchFamily="18" charset="0"/>
                <a:ea typeface="Times New Roman" pitchFamily="18" charset="0"/>
                <a:cs typeface="Arial" pitchFamily="34" charset="0"/>
                <a:sym typeface="Symbol" pitchFamily="18" charset="2"/>
              </a:rPr>
              <a:t></a:t>
            </a:r>
            <a:r>
              <a:rPr lang="pl-PL" sz="2000" dirty="0">
                <a:latin typeface="Arial" pitchFamily="34" charset="0"/>
                <a:ea typeface="Times New Roman" pitchFamily="18" charset="0"/>
                <a:cs typeface="Arial" pitchFamily="34" charset="0"/>
              </a:rPr>
              <a:t>	</a:t>
            </a:r>
            <a:r>
              <a:rPr lang="pl-PL" sz="2000" dirty="0">
                <a:latin typeface="Times New Roman" pitchFamily="18" charset="0"/>
                <a:ea typeface="Times New Roman" pitchFamily="18" charset="0"/>
                <a:cs typeface="Arial" pitchFamily="34" charset="0"/>
                <a:sym typeface="Symbol" pitchFamily="18" charset="2"/>
              </a:rPr>
              <a:t>  {RhI</a:t>
            </a:r>
            <a:r>
              <a:rPr lang="pl-PL" sz="2000" baseline="-30000" dirty="0">
                <a:latin typeface="Times New Roman" pitchFamily="18" charset="0"/>
                <a:ea typeface="Times New Roman" pitchFamily="18" charset="0"/>
                <a:cs typeface="Arial" pitchFamily="34" charset="0"/>
                <a:sym typeface="Symbol" pitchFamily="18" charset="2"/>
              </a:rPr>
              <a:t>3</a:t>
            </a:r>
            <a:r>
              <a:rPr lang="pl-PL" sz="2000" dirty="0">
                <a:latin typeface="Times New Roman" pitchFamily="18" charset="0"/>
                <a:ea typeface="Times New Roman" pitchFamily="18" charset="0"/>
                <a:cs typeface="Arial" pitchFamily="34" charset="0"/>
                <a:sym typeface="Symbol" pitchFamily="18" charset="2"/>
              </a:rPr>
              <a:t>(CO)( solvent)[C(O)CH</a:t>
            </a:r>
            <a:r>
              <a:rPr lang="pl-PL" sz="2000" baseline="-30000" dirty="0">
                <a:latin typeface="Times New Roman" pitchFamily="18" charset="0"/>
                <a:ea typeface="Times New Roman" pitchFamily="18" charset="0"/>
                <a:cs typeface="Arial" pitchFamily="34" charset="0"/>
                <a:sym typeface="Symbol" pitchFamily="18" charset="2"/>
              </a:rPr>
              <a:t>3</a:t>
            </a:r>
            <a:r>
              <a:rPr lang="pl-PL" sz="2000" dirty="0">
                <a:latin typeface="Times New Roman" pitchFamily="18" charset="0"/>
                <a:ea typeface="Times New Roman" pitchFamily="18" charset="0"/>
                <a:cs typeface="Arial" pitchFamily="34" charset="0"/>
                <a:sym typeface="Symbol" pitchFamily="18" charset="2"/>
              </a:rPr>
              <a:t>]}</a:t>
            </a:r>
            <a:r>
              <a:rPr lang="pl-PL" sz="2000" baseline="30000" dirty="0">
                <a:latin typeface="Times New Roman" pitchFamily="18" charset="0"/>
                <a:ea typeface="Times New Roman" pitchFamily="18" charset="0"/>
                <a:cs typeface="Arial" pitchFamily="34" charset="0"/>
                <a:sym typeface="Symbol" pitchFamily="18" charset="2"/>
              </a:rPr>
              <a:t></a:t>
            </a:r>
            <a:endParaRPr lang="en-US" sz="2000" baseline="30000" dirty="0">
              <a:latin typeface="Times New Roman" pitchFamily="18" charset="0"/>
              <a:ea typeface="Times New Roman" pitchFamily="18" charset="0"/>
              <a:cs typeface="Arial" pitchFamily="34" charset="0"/>
              <a:sym typeface="Symbol" pitchFamily="18" charset="2"/>
            </a:endParaRPr>
          </a:p>
          <a:p>
            <a:pPr marL="457200" indent="-457200" algn="just" eaLnBrk="0" fontAlgn="base" hangingPunct="0">
              <a:spcBef>
                <a:spcPct val="0"/>
              </a:spcBef>
              <a:spcAft>
                <a:spcPct val="0"/>
              </a:spcAft>
            </a:pPr>
            <a:endParaRPr lang="en-US" sz="2000" dirty="0">
              <a:latin typeface="Times New Roman" pitchFamily="18" charset="0"/>
              <a:cs typeface="Arial" pitchFamily="34" charset="0"/>
              <a:sym typeface="Symbol" pitchFamily="18" charset="2"/>
            </a:endParaRPr>
          </a:p>
          <a:p>
            <a:pPr marL="457200" indent="-457200" algn="just" eaLnBrk="0" fontAlgn="base" hangingPunct="0">
              <a:spcBef>
                <a:spcPct val="0"/>
              </a:spcBef>
              <a:spcAft>
                <a:spcPct val="0"/>
              </a:spcAft>
              <a:buFontTx/>
              <a:buAutoNum type="alphaLcParenBoth" startAt="2"/>
            </a:pPr>
            <a:r>
              <a:rPr lang="en-US" sz="2000" dirty="0" err="1">
                <a:latin typeface="Times New Roman" pitchFamily="18" charset="0"/>
                <a:ea typeface="Times New Roman" pitchFamily="18" charset="0"/>
                <a:cs typeface="Arial" pitchFamily="34" charset="0"/>
                <a:sym typeface="Symbol" pitchFamily="18" charset="2"/>
              </a:rPr>
              <a:t>Ir</a:t>
            </a:r>
            <a:r>
              <a:rPr lang="en-US" sz="2000" dirty="0">
                <a:latin typeface="Times New Roman" pitchFamily="18" charset="0"/>
                <a:ea typeface="Times New Roman" pitchFamily="18" charset="0"/>
                <a:cs typeface="Arial" pitchFamily="34" charset="0"/>
                <a:sym typeface="Symbol" pitchFamily="18" charset="2"/>
              </a:rPr>
              <a:t>(PPh</a:t>
            </a:r>
            <a:r>
              <a:rPr lang="en-US" sz="2000" baseline="-30000" dirty="0">
                <a:latin typeface="Times New Roman" pitchFamily="18" charset="0"/>
                <a:ea typeface="Times New Roman" pitchFamily="18" charset="0"/>
                <a:cs typeface="Arial" pitchFamily="34" charset="0"/>
                <a:sym typeface="Symbol" pitchFamily="18" charset="2"/>
              </a:rPr>
              <a:t>2</a:t>
            </a:r>
            <a:r>
              <a:rPr lang="en-US" sz="2000" dirty="0">
                <a:latin typeface="Times New Roman" pitchFamily="18" charset="0"/>
                <a:ea typeface="Times New Roman" pitchFamily="18" charset="0"/>
                <a:cs typeface="Arial" pitchFamily="34" charset="0"/>
                <a:sym typeface="Symbol" pitchFamily="18" charset="2"/>
              </a:rPr>
              <a:t>Me)</a:t>
            </a:r>
            <a:r>
              <a:rPr lang="en-US" sz="2000" baseline="-30000" dirty="0">
                <a:latin typeface="Times New Roman" pitchFamily="18" charset="0"/>
                <a:ea typeface="Times New Roman" pitchFamily="18" charset="0"/>
                <a:cs typeface="Arial" pitchFamily="34" charset="0"/>
                <a:sym typeface="Symbol" pitchFamily="18" charset="2"/>
              </a:rPr>
              <a:t>2</a:t>
            </a:r>
            <a:r>
              <a:rPr lang="en-US" sz="2000" dirty="0">
                <a:latin typeface="Times New Roman" pitchFamily="18" charset="0"/>
                <a:ea typeface="Times New Roman" pitchFamily="18" charset="0"/>
                <a:cs typeface="Arial" pitchFamily="34" charset="0"/>
                <a:sym typeface="Symbol" pitchFamily="18" charset="2"/>
              </a:rPr>
              <a:t>(CO)</a:t>
            </a:r>
            <a:r>
              <a:rPr lang="en-US" sz="2000" dirty="0" err="1">
                <a:latin typeface="Times New Roman" pitchFamily="18" charset="0"/>
                <a:ea typeface="Times New Roman" pitchFamily="18" charset="0"/>
                <a:cs typeface="Arial" pitchFamily="34" charset="0"/>
                <a:sym typeface="Symbol" pitchFamily="18" charset="2"/>
              </a:rPr>
              <a:t>Cl</a:t>
            </a:r>
            <a:r>
              <a:rPr lang="en-US" sz="2000" dirty="0">
                <a:latin typeface="Times New Roman" pitchFamily="18" charset="0"/>
                <a:ea typeface="Times New Roman" pitchFamily="18" charset="0"/>
                <a:cs typeface="Arial" pitchFamily="34" charset="0"/>
                <a:sym typeface="Symbol" pitchFamily="18" charset="2"/>
              </a:rPr>
              <a:t> + CF</a:t>
            </a:r>
            <a:r>
              <a:rPr lang="en-US" sz="2000" baseline="-30000" dirty="0">
                <a:latin typeface="Times New Roman" pitchFamily="18" charset="0"/>
                <a:ea typeface="Times New Roman" pitchFamily="18" charset="0"/>
                <a:cs typeface="Arial" pitchFamily="34" charset="0"/>
                <a:sym typeface="Symbol" pitchFamily="18" charset="2"/>
              </a:rPr>
              <a:t>3</a:t>
            </a:r>
            <a:r>
              <a:rPr lang="en-US" sz="2000" dirty="0">
                <a:latin typeface="Times New Roman" pitchFamily="18" charset="0"/>
                <a:ea typeface="Times New Roman" pitchFamily="18" charset="0"/>
                <a:cs typeface="Arial" pitchFamily="34" charset="0"/>
                <a:sym typeface="Symbol" pitchFamily="18" charset="2"/>
              </a:rPr>
              <a:t>I  </a:t>
            </a:r>
            <a:r>
              <a:rPr lang="en-US" sz="2000" dirty="0">
                <a:latin typeface="Arial" pitchFamily="34" charset="0"/>
                <a:ea typeface="Times New Roman" pitchFamily="18" charset="0"/>
                <a:cs typeface="Arial" pitchFamily="34" charset="0"/>
              </a:rPr>
              <a:t>	</a:t>
            </a:r>
            <a:r>
              <a:rPr lang="en-US" sz="2000" dirty="0" err="1">
                <a:latin typeface="Times New Roman" pitchFamily="18" charset="0"/>
                <a:ea typeface="Times New Roman" pitchFamily="18" charset="0"/>
                <a:cs typeface="Arial" pitchFamily="34" charset="0"/>
                <a:sym typeface="Symbol" pitchFamily="18" charset="2"/>
              </a:rPr>
              <a:t>Ir</a:t>
            </a:r>
            <a:r>
              <a:rPr lang="en-US" sz="2000" dirty="0">
                <a:latin typeface="Times New Roman" pitchFamily="18" charset="0"/>
                <a:ea typeface="Times New Roman" pitchFamily="18" charset="0"/>
                <a:cs typeface="Arial" pitchFamily="34" charset="0"/>
                <a:sym typeface="Symbol" pitchFamily="18" charset="2"/>
              </a:rPr>
              <a:t>(I)(CF</a:t>
            </a:r>
            <a:r>
              <a:rPr lang="en-US" sz="2000" baseline="-30000" dirty="0">
                <a:latin typeface="Times New Roman" pitchFamily="18" charset="0"/>
                <a:ea typeface="Times New Roman" pitchFamily="18" charset="0"/>
                <a:cs typeface="Arial" pitchFamily="34" charset="0"/>
                <a:sym typeface="Symbol" pitchFamily="18" charset="2"/>
              </a:rPr>
              <a:t>3</a:t>
            </a:r>
            <a:r>
              <a:rPr lang="en-US" sz="2000" dirty="0">
                <a:latin typeface="Times New Roman" pitchFamily="18" charset="0"/>
                <a:ea typeface="Times New Roman" pitchFamily="18" charset="0"/>
                <a:cs typeface="Arial" pitchFamily="34" charset="0"/>
                <a:sym typeface="Symbol" pitchFamily="18" charset="2"/>
              </a:rPr>
              <a:t>)(PPh</a:t>
            </a:r>
            <a:r>
              <a:rPr lang="en-US" sz="2000" baseline="-30000" dirty="0">
                <a:latin typeface="Times New Roman" pitchFamily="18" charset="0"/>
                <a:ea typeface="Times New Roman" pitchFamily="18" charset="0"/>
                <a:cs typeface="Arial" pitchFamily="34" charset="0"/>
                <a:sym typeface="Symbol" pitchFamily="18" charset="2"/>
              </a:rPr>
              <a:t>2</a:t>
            </a:r>
            <a:r>
              <a:rPr lang="en-US" sz="2000" dirty="0">
                <a:latin typeface="Times New Roman" pitchFamily="18" charset="0"/>
                <a:ea typeface="Times New Roman" pitchFamily="18" charset="0"/>
                <a:cs typeface="Arial" pitchFamily="34" charset="0"/>
                <a:sym typeface="Symbol" pitchFamily="18" charset="2"/>
              </a:rPr>
              <a:t>Me)</a:t>
            </a:r>
            <a:r>
              <a:rPr lang="en-US" sz="2000" baseline="-30000" dirty="0">
                <a:latin typeface="Times New Roman" pitchFamily="18" charset="0"/>
                <a:ea typeface="Times New Roman" pitchFamily="18" charset="0"/>
                <a:cs typeface="Arial" pitchFamily="34" charset="0"/>
                <a:sym typeface="Symbol" pitchFamily="18" charset="2"/>
              </a:rPr>
              <a:t>2</a:t>
            </a:r>
            <a:r>
              <a:rPr lang="en-US" sz="2000" dirty="0">
                <a:latin typeface="Times New Roman" pitchFamily="18" charset="0"/>
                <a:ea typeface="Times New Roman" pitchFamily="18" charset="0"/>
                <a:cs typeface="Arial" pitchFamily="34" charset="0"/>
                <a:sym typeface="Symbol" pitchFamily="18" charset="2"/>
              </a:rPr>
              <a:t>(CO)</a:t>
            </a:r>
            <a:r>
              <a:rPr lang="en-US" sz="2000" dirty="0" err="1">
                <a:latin typeface="Times New Roman" pitchFamily="18" charset="0"/>
                <a:ea typeface="Times New Roman" pitchFamily="18" charset="0"/>
                <a:cs typeface="Arial" pitchFamily="34" charset="0"/>
                <a:sym typeface="Symbol" pitchFamily="18" charset="2"/>
              </a:rPr>
              <a:t>Cl</a:t>
            </a:r>
            <a:endParaRPr lang="en-US" sz="2000" dirty="0">
              <a:latin typeface="Times New Roman" pitchFamily="18" charset="0"/>
              <a:ea typeface="Times New Roman" pitchFamily="18" charset="0"/>
              <a:cs typeface="Arial" pitchFamily="34" charset="0"/>
              <a:sym typeface="Symbol" pitchFamily="18" charset="2"/>
            </a:endParaRPr>
          </a:p>
          <a:p>
            <a:pPr marL="457200" indent="-457200" algn="just" eaLnBrk="0" fontAlgn="base" hangingPunct="0">
              <a:spcBef>
                <a:spcPct val="0"/>
              </a:spcBef>
              <a:spcAft>
                <a:spcPct val="0"/>
              </a:spcAft>
            </a:pPr>
            <a:endParaRPr lang="en-US" sz="2000" dirty="0">
              <a:latin typeface="Times New Roman" pitchFamily="18" charset="0"/>
              <a:cs typeface="Arial" pitchFamily="34" charset="0"/>
              <a:sym typeface="Symbol" pitchFamily="18" charset="2"/>
            </a:endParaRPr>
          </a:p>
          <a:p>
            <a:pPr algn="just" eaLnBrk="0" fontAlgn="base" hangingPunct="0">
              <a:spcBef>
                <a:spcPct val="0"/>
              </a:spcBef>
              <a:spcAft>
                <a:spcPct val="0"/>
              </a:spcAft>
            </a:pPr>
            <a:r>
              <a:rPr lang="en-US" sz="2000" dirty="0">
                <a:latin typeface="Times New Roman" pitchFamily="18" charset="0"/>
                <a:ea typeface="Times New Roman" pitchFamily="18" charset="0"/>
                <a:cs typeface="Arial" pitchFamily="34" charset="0"/>
                <a:sym typeface="Symbol" pitchFamily="18" charset="2"/>
              </a:rPr>
              <a:t>(c) TiCl</a:t>
            </a:r>
            <a:r>
              <a:rPr lang="en-US" sz="2000" baseline="-30000" dirty="0">
                <a:latin typeface="Times New Roman" pitchFamily="18" charset="0"/>
                <a:ea typeface="Times New Roman" pitchFamily="18" charset="0"/>
                <a:cs typeface="Arial" pitchFamily="34" charset="0"/>
                <a:sym typeface="Symbol" pitchFamily="18" charset="2"/>
              </a:rPr>
              <a:t>4</a:t>
            </a:r>
            <a:r>
              <a:rPr lang="en-US" sz="2000" dirty="0">
                <a:latin typeface="Times New Roman" pitchFamily="18" charset="0"/>
                <a:ea typeface="Times New Roman" pitchFamily="18" charset="0"/>
                <a:cs typeface="Arial" pitchFamily="34" charset="0"/>
                <a:sym typeface="Symbol" pitchFamily="18" charset="2"/>
              </a:rPr>
              <a:t>  +2 Et</a:t>
            </a:r>
            <a:r>
              <a:rPr lang="en-US" sz="2000" baseline="-30000" dirty="0">
                <a:latin typeface="Times New Roman" pitchFamily="18" charset="0"/>
                <a:ea typeface="Times New Roman" pitchFamily="18" charset="0"/>
                <a:cs typeface="Arial" pitchFamily="34" charset="0"/>
                <a:sym typeface="Symbol" pitchFamily="18" charset="2"/>
              </a:rPr>
              <a:t>3</a:t>
            </a:r>
            <a:r>
              <a:rPr lang="en-US" sz="2000" dirty="0">
                <a:latin typeface="Times New Roman" pitchFamily="18" charset="0"/>
                <a:ea typeface="Times New Roman" pitchFamily="18" charset="0"/>
                <a:cs typeface="Arial" pitchFamily="34" charset="0"/>
                <a:sym typeface="Symbol" pitchFamily="18" charset="2"/>
              </a:rPr>
              <a:t>N           </a:t>
            </a:r>
            <a:r>
              <a:rPr lang="en-US" sz="2000" dirty="0">
                <a:latin typeface="Arial" pitchFamily="34" charset="0"/>
                <a:ea typeface="Times New Roman" pitchFamily="18" charset="0"/>
                <a:cs typeface="Arial" pitchFamily="34" charset="0"/>
              </a:rPr>
              <a:t>  </a:t>
            </a:r>
            <a:r>
              <a:rPr lang="en-US" sz="2000" dirty="0">
                <a:latin typeface="Times New Roman" pitchFamily="18" charset="0"/>
                <a:ea typeface="Times New Roman" pitchFamily="18" charset="0"/>
                <a:cs typeface="Arial" pitchFamily="34" charset="0"/>
                <a:sym typeface="Symbol" pitchFamily="18" charset="2"/>
              </a:rPr>
              <a:t>TiCl</a:t>
            </a:r>
            <a:r>
              <a:rPr lang="en-US" sz="2000" baseline="-30000" dirty="0">
                <a:latin typeface="Times New Roman" pitchFamily="18" charset="0"/>
                <a:ea typeface="Times New Roman" pitchFamily="18" charset="0"/>
                <a:cs typeface="Arial" pitchFamily="34" charset="0"/>
                <a:sym typeface="Symbol" pitchFamily="18" charset="2"/>
              </a:rPr>
              <a:t>4</a:t>
            </a:r>
            <a:r>
              <a:rPr lang="en-US" sz="2000" dirty="0">
                <a:latin typeface="Times New Roman" pitchFamily="18" charset="0"/>
                <a:ea typeface="Times New Roman" pitchFamily="18" charset="0"/>
                <a:cs typeface="Arial" pitchFamily="34" charset="0"/>
                <a:sym typeface="Symbol" pitchFamily="18" charset="2"/>
              </a:rPr>
              <a:t> (NEt</a:t>
            </a:r>
            <a:r>
              <a:rPr lang="en-US" sz="2000" baseline="-30000" dirty="0">
                <a:latin typeface="Times New Roman" pitchFamily="18" charset="0"/>
                <a:ea typeface="Times New Roman" pitchFamily="18" charset="0"/>
                <a:cs typeface="Arial" pitchFamily="34" charset="0"/>
                <a:sym typeface="Symbol" pitchFamily="18" charset="2"/>
              </a:rPr>
              <a:t>3</a:t>
            </a:r>
            <a:r>
              <a:rPr lang="en-US" sz="2000" dirty="0">
                <a:latin typeface="Times New Roman" pitchFamily="18" charset="0"/>
                <a:ea typeface="Times New Roman" pitchFamily="18" charset="0"/>
                <a:cs typeface="Arial" pitchFamily="34" charset="0"/>
                <a:sym typeface="Symbol" pitchFamily="18" charset="2"/>
              </a:rPr>
              <a:t>)</a:t>
            </a:r>
            <a:r>
              <a:rPr lang="en-US" sz="2000" baseline="-30000" dirty="0">
                <a:latin typeface="Times New Roman" pitchFamily="18" charset="0"/>
                <a:ea typeface="Times New Roman" pitchFamily="18" charset="0"/>
                <a:cs typeface="Arial" pitchFamily="34" charset="0"/>
                <a:sym typeface="Symbol" pitchFamily="18" charset="2"/>
              </a:rPr>
              <a:t>2</a:t>
            </a:r>
            <a:r>
              <a:rPr lang="en-US" sz="2000" dirty="0">
                <a:latin typeface="Times New Roman" pitchFamily="18" charset="0"/>
                <a:ea typeface="Times New Roman" pitchFamily="18" charset="0"/>
                <a:cs typeface="Arial" pitchFamily="34" charset="0"/>
                <a:sym typeface="Symbol" pitchFamily="18" charset="2"/>
              </a:rPr>
              <a:t> </a:t>
            </a:r>
          </a:p>
          <a:p>
            <a:pPr algn="just" eaLnBrk="0" fontAlgn="base" hangingPunct="0">
              <a:spcBef>
                <a:spcPct val="0"/>
              </a:spcBef>
              <a:spcAft>
                <a:spcPct val="0"/>
              </a:spcAft>
            </a:pPr>
            <a:endParaRPr lang="en-US" sz="2000" dirty="0">
              <a:latin typeface="Times New Roman" pitchFamily="18" charset="0"/>
              <a:cs typeface="Arial" pitchFamily="34" charset="0"/>
              <a:sym typeface="Symbol" pitchFamily="18" charset="2"/>
            </a:endParaRPr>
          </a:p>
          <a:p>
            <a:pPr algn="just" eaLnBrk="0" fontAlgn="base" hangingPunct="0">
              <a:spcBef>
                <a:spcPct val="0"/>
              </a:spcBef>
              <a:spcAft>
                <a:spcPct val="0"/>
              </a:spcAft>
            </a:pPr>
            <a:r>
              <a:rPr lang="pl-PL" sz="2000" dirty="0">
                <a:latin typeface="Times New Roman" pitchFamily="18" charset="0"/>
                <a:ea typeface="Times New Roman" pitchFamily="18" charset="0"/>
                <a:cs typeface="Arial" pitchFamily="34" charset="0"/>
                <a:sym typeface="Symbol" pitchFamily="18" charset="2"/>
              </a:rPr>
              <a:t>(d) HCo(CO)</a:t>
            </a:r>
            <a:r>
              <a:rPr lang="pl-PL" sz="2000" baseline="-30000" dirty="0">
                <a:latin typeface="Times New Roman" pitchFamily="18" charset="0"/>
                <a:ea typeface="Times New Roman" pitchFamily="18" charset="0"/>
                <a:cs typeface="Arial" pitchFamily="34" charset="0"/>
                <a:sym typeface="Symbol" pitchFamily="18" charset="2"/>
              </a:rPr>
              <a:t>3</a:t>
            </a:r>
            <a:r>
              <a:rPr lang="pl-PL" sz="2000" dirty="0">
                <a:latin typeface="Times New Roman" pitchFamily="18" charset="0"/>
                <a:ea typeface="Times New Roman" pitchFamily="18" charset="0"/>
                <a:cs typeface="Arial" pitchFamily="34" charset="0"/>
                <a:sym typeface="Symbol" pitchFamily="18" charset="2"/>
              </a:rPr>
              <a:t>(CH</a:t>
            </a:r>
            <a:r>
              <a:rPr lang="pl-PL" sz="2000" baseline="-30000" dirty="0">
                <a:latin typeface="Times New Roman" pitchFamily="18" charset="0"/>
                <a:ea typeface="Times New Roman" pitchFamily="18" charset="0"/>
                <a:cs typeface="Arial" pitchFamily="34" charset="0"/>
                <a:sym typeface="Symbol" pitchFamily="18" charset="2"/>
              </a:rPr>
              <a:t>2</a:t>
            </a:r>
            <a:r>
              <a:rPr lang="pl-PL" sz="2000" dirty="0">
                <a:latin typeface="Times New Roman" pitchFamily="18" charset="0"/>
                <a:ea typeface="Times New Roman" pitchFamily="18" charset="0"/>
                <a:cs typeface="Arial" pitchFamily="34" charset="0"/>
                <a:sym typeface="Symbol" pitchFamily="18" charset="2"/>
              </a:rPr>
              <a:t>=CHCH</a:t>
            </a:r>
            <a:r>
              <a:rPr lang="pl-PL" sz="2000" baseline="-30000" dirty="0">
                <a:latin typeface="Times New Roman" pitchFamily="18" charset="0"/>
                <a:ea typeface="Times New Roman" pitchFamily="18" charset="0"/>
                <a:cs typeface="Arial" pitchFamily="34" charset="0"/>
                <a:sym typeface="Symbol" pitchFamily="18" charset="2"/>
              </a:rPr>
              <a:t>3</a:t>
            </a:r>
            <a:r>
              <a:rPr lang="pl-PL" sz="2000" dirty="0">
                <a:latin typeface="Times New Roman" pitchFamily="18" charset="0"/>
                <a:ea typeface="Times New Roman" pitchFamily="18" charset="0"/>
                <a:cs typeface="Arial" pitchFamily="34" charset="0"/>
                <a:sym typeface="Symbol" pitchFamily="18" charset="2"/>
              </a:rPr>
              <a:t>)  + CO </a:t>
            </a:r>
            <a:r>
              <a:rPr lang="en-US" sz="2000" dirty="0">
                <a:latin typeface="Times New Roman" pitchFamily="18" charset="0"/>
                <a:ea typeface="Times New Roman" pitchFamily="18" charset="0"/>
                <a:cs typeface="Arial" pitchFamily="34" charset="0"/>
                <a:sym typeface="Symbol" pitchFamily="18" charset="2"/>
              </a:rPr>
              <a:t></a:t>
            </a:r>
            <a:r>
              <a:rPr lang="pl-PL" sz="2000" dirty="0">
                <a:latin typeface="Arial" pitchFamily="34" charset="0"/>
                <a:ea typeface="Times New Roman" pitchFamily="18" charset="0"/>
                <a:cs typeface="Arial" pitchFamily="34" charset="0"/>
              </a:rPr>
              <a:t>  </a:t>
            </a:r>
            <a:r>
              <a:rPr lang="pl-PL" sz="2000" dirty="0">
                <a:latin typeface="Times New Roman" pitchFamily="18" charset="0"/>
                <a:ea typeface="Times New Roman" pitchFamily="18" charset="0"/>
                <a:cs typeface="Arial" pitchFamily="34" charset="0"/>
                <a:sym typeface="Symbol" pitchFamily="18" charset="2"/>
              </a:rPr>
              <a:t>CH</a:t>
            </a:r>
            <a:r>
              <a:rPr lang="pl-PL" sz="2000" baseline="-30000" dirty="0">
                <a:latin typeface="Times New Roman" pitchFamily="18" charset="0"/>
                <a:ea typeface="Times New Roman" pitchFamily="18" charset="0"/>
                <a:cs typeface="Arial" pitchFamily="34" charset="0"/>
                <a:sym typeface="Symbol" pitchFamily="18" charset="2"/>
              </a:rPr>
              <a:t>3</a:t>
            </a:r>
            <a:r>
              <a:rPr lang="pl-PL" sz="2000" dirty="0">
                <a:latin typeface="Times New Roman" pitchFamily="18" charset="0"/>
                <a:ea typeface="Times New Roman" pitchFamily="18" charset="0"/>
                <a:cs typeface="Arial" pitchFamily="34" charset="0"/>
                <a:sym typeface="Symbol" pitchFamily="18" charset="2"/>
              </a:rPr>
              <a:t>CH</a:t>
            </a:r>
            <a:r>
              <a:rPr lang="pl-PL" sz="2000" baseline="-30000" dirty="0">
                <a:latin typeface="Times New Roman" pitchFamily="18" charset="0"/>
                <a:ea typeface="Times New Roman" pitchFamily="18" charset="0"/>
                <a:cs typeface="Arial" pitchFamily="34" charset="0"/>
                <a:sym typeface="Symbol" pitchFamily="18" charset="2"/>
              </a:rPr>
              <a:t>2</a:t>
            </a:r>
            <a:r>
              <a:rPr lang="pl-PL" sz="2000" dirty="0">
                <a:latin typeface="Times New Roman" pitchFamily="18" charset="0"/>
                <a:ea typeface="Times New Roman" pitchFamily="18" charset="0"/>
                <a:cs typeface="Arial" pitchFamily="34" charset="0"/>
                <a:sym typeface="Symbol" pitchFamily="18" charset="2"/>
              </a:rPr>
              <a:t>CH</a:t>
            </a:r>
            <a:r>
              <a:rPr lang="pl-PL" sz="2000" baseline="-30000" dirty="0">
                <a:latin typeface="Times New Roman" pitchFamily="18" charset="0"/>
                <a:ea typeface="Times New Roman" pitchFamily="18" charset="0"/>
                <a:cs typeface="Arial" pitchFamily="34" charset="0"/>
                <a:sym typeface="Symbol" pitchFamily="18" charset="2"/>
              </a:rPr>
              <a:t>2</a:t>
            </a:r>
            <a:r>
              <a:rPr lang="pl-PL" sz="2000" dirty="0">
                <a:latin typeface="Times New Roman" pitchFamily="18" charset="0"/>
                <a:ea typeface="Times New Roman" pitchFamily="18" charset="0"/>
                <a:cs typeface="Arial" pitchFamily="34" charset="0"/>
                <a:sym typeface="Symbol" pitchFamily="18" charset="2"/>
              </a:rPr>
              <a:t>Co(CO)</a:t>
            </a:r>
            <a:r>
              <a:rPr lang="pl-PL" sz="2000" baseline="-30000" dirty="0">
                <a:latin typeface="Times New Roman" pitchFamily="18" charset="0"/>
                <a:ea typeface="Times New Roman" pitchFamily="18" charset="0"/>
                <a:cs typeface="Arial" pitchFamily="34" charset="0"/>
                <a:sym typeface="Symbol" pitchFamily="18" charset="2"/>
              </a:rPr>
              <a:t>4</a:t>
            </a:r>
            <a:endParaRPr lang="pl-PL" sz="2000" dirty="0">
              <a:latin typeface="Times New Roman" pitchFamily="18" charset="0"/>
              <a:ea typeface="Times New Roman" pitchFamily="18" charset="0"/>
              <a:cs typeface="Arial" pitchFamily="34" charset="0"/>
              <a:sym typeface="Symbol" pitchFamily="18" charset="2"/>
            </a:endParaRPr>
          </a:p>
        </p:txBody>
      </p:sp>
      <p:sp>
        <p:nvSpPr>
          <p:cNvPr id="3" name="TextBox 2"/>
          <p:cNvSpPr txBox="1"/>
          <p:nvPr/>
        </p:nvSpPr>
        <p:spPr>
          <a:xfrm>
            <a:off x="4648200" y="304800"/>
            <a:ext cx="3124200" cy="369332"/>
          </a:xfrm>
          <a:prstGeom prst="rect">
            <a:avLst/>
          </a:prstGeom>
          <a:noFill/>
        </p:spPr>
        <p:txBody>
          <a:bodyPr wrap="square" rtlCol="0">
            <a:spAutoFit/>
          </a:bodyPr>
          <a:lstStyle/>
          <a:p>
            <a:r>
              <a:rPr lang="en-US" b="1" dirty="0">
                <a:solidFill>
                  <a:srgbClr val="FF0000"/>
                </a:solidFill>
              </a:rPr>
              <a:t>Problem solving</a:t>
            </a:r>
          </a:p>
        </p:txBody>
      </p:sp>
      <p:sp>
        <p:nvSpPr>
          <p:cNvPr id="4" name="TextBox 3"/>
          <p:cNvSpPr txBox="1"/>
          <p:nvPr/>
        </p:nvSpPr>
        <p:spPr>
          <a:xfrm>
            <a:off x="1828800" y="5181600"/>
            <a:ext cx="8382000" cy="923330"/>
          </a:xfrm>
          <a:prstGeom prst="rect">
            <a:avLst/>
          </a:prstGeom>
          <a:solidFill>
            <a:srgbClr val="00B0F0"/>
          </a:solidFill>
        </p:spPr>
        <p:txBody>
          <a:bodyPr wrap="square" rtlCol="0">
            <a:spAutoFit/>
          </a:bodyPr>
          <a:lstStyle/>
          <a:p>
            <a:r>
              <a:rPr lang="en-US" dirty="0"/>
              <a:t>Step 1.  determine the oxidation state of the metal in reactant and product</a:t>
            </a:r>
          </a:p>
          <a:p>
            <a:r>
              <a:rPr lang="en-US" dirty="0"/>
              <a:t>Step 2.  count the electrons for reactant and product</a:t>
            </a:r>
          </a:p>
          <a:p>
            <a:r>
              <a:rPr lang="en-US" dirty="0"/>
              <a:t>Step 3.  see if any </a:t>
            </a:r>
            <a:r>
              <a:rPr lang="en-US" dirty="0" err="1"/>
              <a:t>ligand</a:t>
            </a:r>
            <a:r>
              <a:rPr lang="en-US" dirty="0"/>
              <a:t> in the reactant has undergone change </a:t>
            </a:r>
          </a:p>
        </p:txBody>
      </p:sp>
    </p:spTree>
    <p:extLst>
      <p:ext uri="{BB962C8B-B14F-4D97-AF65-F5344CB8AC3E}">
        <p14:creationId xmlns:p14="http://schemas.microsoft.com/office/powerpoint/2010/main" val="824943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2895600" y="304801"/>
            <a:ext cx="6324600" cy="366713"/>
          </a:xfrm>
          <a:prstGeom prst="rect">
            <a:avLst/>
          </a:prstGeom>
          <a:solidFill>
            <a:srgbClr val="00FF00"/>
          </a:solidFill>
          <a:ln w="9525">
            <a:noFill/>
            <a:miter lim="800000"/>
            <a:headEnd/>
            <a:tailEnd/>
          </a:ln>
        </p:spPr>
        <p:txBody>
          <a:bodyPr>
            <a:spAutoFit/>
          </a:bodyPr>
          <a:lstStyle/>
          <a:p>
            <a:pPr>
              <a:spcBef>
                <a:spcPct val="50000"/>
              </a:spcBef>
            </a:pPr>
            <a:r>
              <a:rPr lang="en-US" b="1"/>
              <a:t>Homogeneous catalysis using organometallic Catalysts</a:t>
            </a:r>
          </a:p>
        </p:txBody>
      </p:sp>
      <p:sp>
        <p:nvSpPr>
          <p:cNvPr id="40964" name="Rectangle 3"/>
          <p:cNvSpPr>
            <a:spLocks noChangeArrowheads="1"/>
          </p:cNvSpPr>
          <p:nvPr/>
        </p:nvSpPr>
        <p:spPr bwMode="auto">
          <a:xfrm>
            <a:off x="1524001" y="1701284"/>
            <a:ext cx="184731" cy="369332"/>
          </a:xfrm>
          <a:prstGeom prst="rect">
            <a:avLst/>
          </a:prstGeom>
          <a:noFill/>
          <a:ln w="9525">
            <a:noFill/>
            <a:miter lim="800000"/>
            <a:headEnd/>
            <a:tailEnd/>
          </a:ln>
        </p:spPr>
        <p:txBody>
          <a:bodyPr wrap="none" anchor="ctr">
            <a:spAutoFit/>
          </a:bodyPr>
          <a:lstStyle/>
          <a:p>
            <a:endParaRPr lang="en-IN"/>
          </a:p>
        </p:txBody>
      </p:sp>
      <p:graphicFrame>
        <p:nvGraphicFramePr>
          <p:cNvPr id="40962" name="Object 2"/>
          <p:cNvGraphicFramePr>
            <a:graphicFrameLocks noChangeAspect="1"/>
          </p:cNvGraphicFramePr>
          <p:nvPr/>
        </p:nvGraphicFramePr>
        <p:xfrm>
          <a:off x="4419601" y="1752600"/>
          <a:ext cx="3586163" cy="4267200"/>
        </p:xfrm>
        <a:graphic>
          <a:graphicData uri="http://schemas.openxmlformats.org/presentationml/2006/ole">
            <mc:AlternateContent xmlns:mc="http://schemas.openxmlformats.org/markup-compatibility/2006">
              <mc:Choice xmlns:v="urn:schemas-microsoft-com:vml" Requires="v">
                <p:oleObj spid="_x0000_s45060" name="CS ChemDraw Drawing" r:id="rId3" imgW="2237040" imgH="2661840" progId="ChemDraw.Document.6.0">
                  <p:embed/>
                </p:oleObj>
              </mc:Choice>
              <mc:Fallback>
                <p:oleObj name="CS ChemDraw Drawing" r:id="rId3" imgW="2237040" imgH="266184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1" y="1752600"/>
                        <a:ext cx="3586163" cy="4267200"/>
                      </a:xfrm>
                      <a:prstGeom prst="rect">
                        <a:avLst/>
                      </a:prstGeom>
                      <a:solidFill>
                        <a:srgbClr val="00FFFF">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Text Box 9"/>
          <p:cNvSpPr txBox="1">
            <a:spLocks noChangeArrowheads="1"/>
          </p:cNvSpPr>
          <p:nvPr/>
        </p:nvSpPr>
        <p:spPr bwMode="auto">
          <a:xfrm>
            <a:off x="1981200" y="990600"/>
            <a:ext cx="8229600" cy="611188"/>
          </a:xfrm>
          <a:prstGeom prst="rect">
            <a:avLst/>
          </a:prstGeom>
          <a:noFill/>
          <a:ln w="9525">
            <a:noFill/>
            <a:miter lim="800000"/>
            <a:headEnd/>
            <a:tailEnd/>
          </a:ln>
        </p:spPr>
        <p:txBody>
          <a:bodyPr>
            <a:spAutoFit/>
          </a:bodyPr>
          <a:lstStyle/>
          <a:p>
            <a:pPr>
              <a:spcBef>
                <a:spcPct val="50000"/>
              </a:spcBef>
            </a:pPr>
            <a:r>
              <a:rPr lang="en-US" sz="1600" b="1" i="1">
                <a:solidFill>
                  <a:srgbClr val="800080"/>
                </a:solidFill>
              </a:rPr>
              <a:t>A catalyst typically increases the reaction rates by lowering the activation energy by opening up pathways with lower Gibbs free energies of activation (G).</a:t>
            </a:r>
            <a:r>
              <a:rPr lang="en-US"/>
              <a:t> </a:t>
            </a:r>
          </a:p>
        </p:txBody>
      </p:sp>
      <p:pic>
        <p:nvPicPr>
          <p:cNvPr id="40966" name="Picture 11" descr="catalytic_coverter_2"/>
          <p:cNvPicPr>
            <a:picLocks noChangeAspect="1" noChangeArrowheads="1"/>
          </p:cNvPicPr>
          <p:nvPr/>
        </p:nvPicPr>
        <p:blipFill>
          <a:blip r:embed="rId5" cstate="print"/>
          <a:srcRect/>
          <a:stretch>
            <a:fillRect/>
          </a:stretch>
        </p:blipFill>
        <p:spPr bwMode="auto">
          <a:xfrm>
            <a:off x="2133600" y="1524001"/>
            <a:ext cx="2133600" cy="1719263"/>
          </a:xfrm>
          <a:prstGeom prst="rect">
            <a:avLst/>
          </a:prstGeom>
          <a:noFill/>
          <a:ln w="9525">
            <a:noFill/>
            <a:miter lim="800000"/>
            <a:headEnd/>
            <a:tailEnd/>
          </a:ln>
        </p:spPr>
      </p:pic>
      <p:pic>
        <p:nvPicPr>
          <p:cNvPr id="40967" name="Picture 12" descr="220px-DodgeCatCon"/>
          <p:cNvPicPr>
            <a:picLocks noChangeAspect="1" noChangeArrowheads="1"/>
          </p:cNvPicPr>
          <p:nvPr/>
        </p:nvPicPr>
        <p:blipFill>
          <a:blip r:embed="rId6" cstate="print"/>
          <a:srcRect/>
          <a:stretch>
            <a:fillRect/>
          </a:stretch>
        </p:blipFill>
        <p:spPr bwMode="auto">
          <a:xfrm>
            <a:off x="2209800" y="3352801"/>
            <a:ext cx="1854200" cy="1744663"/>
          </a:xfrm>
          <a:prstGeom prst="rect">
            <a:avLst/>
          </a:prstGeom>
          <a:noFill/>
          <a:ln w="9525">
            <a:noFill/>
            <a:miter lim="800000"/>
            <a:headEnd/>
            <a:tailEnd/>
          </a:ln>
        </p:spPr>
      </p:pic>
      <p:pic>
        <p:nvPicPr>
          <p:cNvPr id="40968" name="Picture 13" descr="technical"/>
          <p:cNvPicPr>
            <a:picLocks noChangeAspect="1" noChangeArrowheads="1"/>
          </p:cNvPicPr>
          <p:nvPr/>
        </p:nvPicPr>
        <p:blipFill>
          <a:blip r:embed="rId7" cstate="print"/>
          <a:srcRect/>
          <a:stretch>
            <a:fillRect/>
          </a:stretch>
        </p:blipFill>
        <p:spPr bwMode="auto">
          <a:xfrm>
            <a:off x="1828800" y="4800601"/>
            <a:ext cx="2286000" cy="1698625"/>
          </a:xfrm>
          <a:prstGeom prst="rect">
            <a:avLst/>
          </a:prstGeom>
          <a:noFill/>
          <a:ln w="9525">
            <a:noFill/>
            <a:miter lim="800000"/>
            <a:headEnd/>
            <a:tailEnd/>
          </a:ln>
        </p:spPr>
      </p:pic>
      <p:pic>
        <p:nvPicPr>
          <p:cNvPr id="40969" name="Picture 14" descr="Wilkinson's-catalyst-3D-vdW"/>
          <p:cNvPicPr>
            <a:picLocks noChangeAspect="1" noChangeArrowheads="1"/>
          </p:cNvPicPr>
          <p:nvPr/>
        </p:nvPicPr>
        <p:blipFill>
          <a:blip r:embed="rId8" cstate="print"/>
          <a:srcRect/>
          <a:stretch>
            <a:fillRect/>
          </a:stretch>
        </p:blipFill>
        <p:spPr bwMode="auto">
          <a:xfrm>
            <a:off x="8153400" y="1828800"/>
            <a:ext cx="2133600" cy="1976438"/>
          </a:xfrm>
          <a:prstGeom prst="rect">
            <a:avLst/>
          </a:prstGeom>
          <a:noFill/>
          <a:ln w="9525">
            <a:noFill/>
            <a:miter lim="800000"/>
            <a:headEnd/>
            <a:tailEnd/>
          </a:ln>
        </p:spPr>
      </p:pic>
      <p:pic>
        <p:nvPicPr>
          <p:cNvPr id="40970" name="Picture 15" descr="120px-Wilkinson's-catalyst-powder"/>
          <p:cNvPicPr>
            <a:picLocks noChangeAspect="1" noChangeArrowheads="1"/>
          </p:cNvPicPr>
          <p:nvPr/>
        </p:nvPicPr>
        <p:blipFill>
          <a:blip r:embed="rId9" cstate="print"/>
          <a:srcRect/>
          <a:stretch>
            <a:fillRect/>
          </a:stretch>
        </p:blipFill>
        <p:spPr bwMode="auto">
          <a:xfrm>
            <a:off x="8458200" y="3962401"/>
            <a:ext cx="1905000" cy="1274763"/>
          </a:xfrm>
          <a:prstGeom prst="rect">
            <a:avLst/>
          </a:prstGeom>
          <a:noFill/>
          <a:ln w="9525">
            <a:noFill/>
            <a:miter lim="800000"/>
            <a:headEnd/>
            <a:tailEnd/>
          </a:ln>
        </p:spPr>
      </p:pic>
      <p:pic>
        <p:nvPicPr>
          <p:cNvPr id="40971" name="Picture 16" descr="Wilkinson-Katalysator"/>
          <p:cNvPicPr>
            <a:picLocks noChangeAspect="1" noChangeArrowheads="1"/>
          </p:cNvPicPr>
          <p:nvPr/>
        </p:nvPicPr>
        <p:blipFill>
          <a:blip r:embed="rId10" cstate="print"/>
          <a:srcRect/>
          <a:stretch>
            <a:fillRect/>
          </a:stretch>
        </p:blipFill>
        <p:spPr bwMode="auto">
          <a:xfrm>
            <a:off x="8229600" y="5562601"/>
            <a:ext cx="2057400" cy="684213"/>
          </a:xfrm>
          <a:prstGeom prst="rect">
            <a:avLst/>
          </a:prstGeom>
          <a:noFill/>
          <a:ln w="9525">
            <a:noFill/>
            <a:miter lim="800000"/>
            <a:headEnd/>
            <a:tailEnd/>
          </a:ln>
        </p:spPr>
      </p:pic>
      <p:sp>
        <p:nvSpPr>
          <p:cNvPr id="40972" name="Text Box 17"/>
          <p:cNvSpPr txBox="1">
            <a:spLocks noChangeArrowheads="1"/>
          </p:cNvSpPr>
          <p:nvPr/>
        </p:nvSpPr>
        <p:spPr bwMode="auto">
          <a:xfrm>
            <a:off x="1828800" y="6545263"/>
            <a:ext cx="1828800" cy="304800"/>
          </a:xfrm>
          <a:prstGeom prst="rect">
            <a:avLst/>
          </a:prstGeom>
          <a:noFill/>
          <a:ln w="9525">
            <a:noFill/>
            <a:miter lim="800000"/>
            <a:headEnd/>
            <a:tailEnd/>
          </a:ln>
        </p:spPr>
        <p:txBody>
          <a:bodyPr>
            <a:spAutoFit/>
          </a:bodyPr>
          <a:lstStyle/>
          <a:p>
            <a:pPr>
              <a:spcBef>
                <a:spcPct val="50000"/>
              </a:spcBef>
            </a:pPr>
            <a:r>
              <a:rPr lang="en-US" sz="1400" b="1"/>
              <a:t>Heterogeneous</a:t>
            </a:r>
          </a:p>
        </p:txBody>
      </p:sp>
      <p:sp>
        <p:nvSpPr>
          <p:cNvPr id="40973" name="Text Box 18"/>
          <p:cNvSpPr txBox="1">
            <a:spLocks noChangeArrowheads="1"/>
          </p:cNvSpPr>
          <p:nvPr/>
        </p:nvSpPr>
        <p:spPr bwMode="auto">
          <a:xfrm>
            <a:off x="8305800" y="6553200"/>
            <a:ext cx="1828800" cy="304800"/>
          </a:xfrm>
          <a:prstGeom prst="rect">
            <a:avLst/>
          </a:prstGeom>
          <a:noFill/>
          <a:ln w="9525">
            <a:noFill/>
            <a:miter lim="800000"/>
            <a:headEnd/>
            <a:tailEnd/>
          </a:ln>
        </p:spPr>
        <p:txBody>
          <a:bodyPr>
            <a:spAutoFit/>
          </a:bodyPr>
          <a:lstStyle/>
          <a:p>
            <a:pPr>
              <a:spcBef>
                <a:spcPct val="50000"/>
              </a:spcBef>
            </a:pPr>
            <a:r>
              <a:rPr lang="en-US" sz="1400" b="1"/>
              <a:t>Homogeneous</a:t>
            </a:r>
          </a:p>
        </p:txBody>
      </p:sp>
    </p:spTree>
    <p:extLst>
      <p:ext uri="{BB962C8B-B14F-4D97-AF65-F5344CB8AC3E}">
        <p14:creationId xmlns:p14="http://schemas.microsoft.com/office/powerpoint/2010/main" val="32650062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971800" y="457201"/>
            <a:ext cx="6781800" cy="396875"/>
          </a:xfrm>
          <a:prstGeom prst="rect">
            <a:avLst/>
          </a:prstGeom>
          <a:solidFill>
            <a:srgbClr val="00FF00"/>
          </a:solidFill>
          <a:ln w="9525">
            <a:noFill/>
            <a:miter lim="800000"/>
            <a:headEnd/>
            <a:tailEnd/>
          </a:ln>
          <a:effectLst/>
        </p:spPr>
        <p:txBody>
          <a:bodyPr>
            <a:spAutoFit/>
          </a:bodyPr>
          <a:lstStyle/>
          <a:p>
            <a:pPr algn="ctr">
              <a:spcBef>
                <a:spcPct val="50000"/>
              </a:spcBef>
            </a:pPr>
            <a:r>
              <a:rPr lang="en-US" sz="2000" b="1"/>
              <a:t>Homogeneous versus Heterogeneous Catalysis</a:t>
            </a:r>
          </a:p>
        </p:txBody>
      </p:sp>
      <p:graphicFrame>
        <p:nvGraphicFramePr>
          <p:cNvPr id="41987" name="Group 3"/>
          <p:cNvGraphicFramePr>
            <a:graphicFrameLocks noGrp="1"/>
          </p:cNvGraphicFramePr>
          <p:nvPr/>
        </p:nvGraphicFramePr>
        <p:xfrm>
          <a:off x="1981200" y="1905000"/>
          <a:ext cx="8153400" cy="4046220"/>
        </p:xfrm>
        <a:graphic>
          <a:graphicData uri="http://schemas.openxmlformats.org/drawingml/2006/table">
            <a:tbl>
              <a:tblPr/>
              <a:tblGrid>
                <a:gridCol w="2525713"/>
                <a:gridCol w="2641600"/>
                <a:gridCol w="2986087"/>
              </a:tblGrid>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3333CC"/>
                          </a:solidFill>
                          <a:effectLst/>
                          <a:latin typeface="Arial" charset="0"/>
                          <a:cs typeface="Times New Roman" pitchFamily="18" charset="0"/>
                        </a:rPr>
                        <a:t>Parameter </a:t>
                      </a:r>
                      <a:endParaRPr kumimoji="0" lang="en-US" sz="1800" b="1" i="1" u="none" strike="noStrike" cap="none" normalizeH="0" baseline="0" smtClean="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3333CC"/>
                          </a:solidFill>
                          <a:effectLst/>
                          <a:latin typeface="Arial" charset="0"/>
                          <a:cs typeface="Times New Roman" pitchFamily="18" charset="0"/>
                        </a:rPr>
                        <a:t>Heterogeneous </a:t>
                      </a:r>
                      <a:endParaRPr kumimoji="0" lang="en-US" sz="1800" b="1" i="1" u="none" strike="noStrike" cap="none" normalizeH="0" baseline="0" smtClean="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3333CC"/>
                          </a:solidFill>
                          <a:effectLst/>
                          <a:latin typeface="Arial" charset="0"/>
                          <a:cs typeface="Times New Roman" pitchFamily="18" charset="0"/>
                        </a:rPr>
                        <a:t>Homogeneous </a:t>
                      </a:r>
                      <a:endParaRPr kumimoji="0" lang="en-US" sz="1800" b="1" i="1" u="none" strike="noStrike" cap="none" normalizeH="0" baseline="0" smtClean="0">
                        <a:ln>
                          <a:noFill/>
                        </a:ln>
                        <a:solidFill>
                          <a:srgbClr val="3333CC"/>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Phase</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993300"/>
                          </a:solidFill>
                          <a:effectLst/>
                          <a:latin typeface="Times New Roman" pitchFamily="18" charset="0"/>
                          <a:cs typeface="Times New Roman" pitchFamily="18" charset="0"/>
                        </a:rPr>
                        <a:t>Gas/solid</a:t>
                      </a:r>
                      <a:endParaRPr kumimoji="0" lang="en-US" sz="1800" b="1" i="0" u="none" strike="noStrike" cap="none" normalizeH="0" baseline="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Times New Roman" pitchFamily="18" charset="0"/>
                          <a:cs typeface="Times New Roman" pitchFamily="18" charset="0"/>
                        </a:rPr>
                        <a:t>Usually liquid/ or solid soluble in the reactants</a:t>
                      </a:r>
                      <a:endParaRPr kumimoji="0" lang="en-US" sz="1800" b="1" i="0" u="none" strike="noStrike" cap="none" normalizeH="0" baseline="0" smtClean="0">
                        <a:ln>
                          <a:noFill/>
                        </a:ln>
                        <a:solidFill>
                          <a:srgbClr val="008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Required temperature</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993300"/>
                          </a:solidFill>
                          <a:effectLst/>
                          <a:latin typeface="Times New Roman" pitchFamily="18" charset="0"/>
                          <a:cs typeface="Times New Roman" pitchFamily="18" charset="0"/>
                        </a:rPr>
                        <a:t>High</a:t>
                      </a:r>
                      <a:endParaRPr kumimoji="0" lang="en-US" sz="1800" b="1" i="0" u="none" strike="noStrike" cap="none" normalizeH="0" baseline="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Times New Roman" pitchFamily="18" charset="0"/>
                          <a:cs typeface="Times New Roman" pitchFamily="18" charset="0"/>
                        </a:rPr>
                        <a:t>Low ( less than 250°C)</a:t>
                      </a:r>
                      <a:endParaRPr kumimoji="0" lang="en-US" sz="1800" b="1" i="0" u="none" strike="noStrike" cap="none" normalizeH="0" baseline="0" smtClean="0">
                        <a:ln>
                          <a:noFill/>
                        </a:ln>
                        <a:solidFill>
                          <a:srgbClr val="008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Catalyst Activity</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993300"/>
                          </a:solidFill>
                          <a:effectLst/>
                          <a:latin typeface="Times New Roman" pitchFamily="18" charset="0"/>
                          <a:cs typeface="Times New Roman" pitchFamily="18" charset="0"/>
                        </a:rPr>
                        <a:t>Low</a:t>
                      </a:r>
                      <a:endParaRPr kumimoji="0" lang="en-US" sz="1800" b="1" i="0" u="none" strike="noStrike" cap="none" normalizeH="0" baseline="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Times New Roman" pitchFamily="18" charset="0"/>
                          <a:cs typeface="Times New Roman" pitchFamily="18" charset="0"/>
                        </a:rPr>
                        <a:t>High</a:t>
                      </a:r>
                      <a:endParaRPr kumimoji="0" lang="en-US" sz="1800" b="1" i="0" u="none" strike="noStrike" cap="none" normalizeH="0" baseline="0" smtClean="0">
                        <a:ln>
                          <a:noFill/>
                        </a:ln>
                        <a:solidFill>
                          <a:srgbClr val="008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Product selectivity</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993300"/>
                          </a:solidFill>
                          <a:effectLst/>
                          <a:latin typeface="Times New Roman" pitchFamily="18" charset="0"/>
                          <a:cs typeface="Times New Roman" pitchFamily="18" charset="0"/>
                        </a:rPr>
                        <a:t>Less (often mixtures)</a:t>
                      </a:r>
                      <a:endParaRPr kumimoji="0" lang="en-US" sz="1800" b="1" i="0" u="none" strike="noStrike" cap="none" normalizeH="0" baseline="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Times New Roman" pitchFamily="18" charset="0"/>
                          <a:cs typeface="Times New Roman" pitchFamily="18" charset="0"/>
                        </a:rPr>
                        <a:t>More</a:t>
                      </a:r>
                      <a:endParaRPr kumimoji="0" lang="en-US" sz="1800" b="1" i="0" u="none" strike="noStrike" cap="none" normalizeH="0" baseline="0" smtClean="0">
                        <a:ln>
                          <a:noFill/>
                        </a:ln>
                        <a:solidFill>
                          <a:srgbClr val="008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Catalyst recycling</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993300"/>
                          </a:solidFill>
                          <a:effectLst/>
                          <a:latin typeface="Times New Roman" pitchFamily="18" charset="0"/>
                          <a:cs typeface="Times New Roman" pitchFamily="18" charset="0"/>
                        </a:rPr>
                        <a:t>Simple and cost effective</a:t>
                      </a:r>
                      <a:endParaRPr kumimoji="0" lang="en-US" sz="1800" b="1" i="0" u="none" strike="noStrike" cap="none" normalizeH="0" baseline="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Times New Roman" pitchFamily="18" charset="0"/>
                          <a:cs typeface="Times New Roman" pitchFamily="18" charset="0"/>
                        </a:rPr>
                        <a:t>Expensive and complex</a:t>
                      </a:r>
                      <a:endParaRPr kumimoji="0" lang="en-US" sz="1800" b="1" i="0" u="none" strike="noStrike" cap="none" normalizeH="0" baseline="0" smtClean="0">
                        <a:ln>
                          <a:noFill/>
                        </a:ln>
                        <a:solidFill>
                          <a:srgbClr val="008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Reaction mechanism</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993300"/>
                          </a:solidFill>
                          <a:effectLst/>
                          <a:latin typeface="Times New Roman" pitchFamily="18" charset="0"/>
                          <a:cs typeface="Times New Roman" pitchFamily="18" charset="0"/>
                        </a:rPr>
                        <a:t>Poorly understood</a:t>
                      </a:r>
                      <a:endParaRPr kumimoji="0" lang="en-US" sz="1800" b="1" i="0" u="none" strike="noStrike" cap="none" normalizeH="0" baseline="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Times New Roman" pitchFamily="18" charset="0"/>
                          <a:cs typeface="Times New Roman" pitchFamily="18" charset="0"/>
                        </a:rPr>
                        <a:t>Reasonably well understood</a:t>
                      </a:r>
                      <a:endParaRPr kumimoji="0" lang="en-US" sz="1800" b="1" i="0" u="none" strike="noStrike" cap="none" normalizeH="0" baseline="0" smtClean="0">
                        <a:ln>
                          <a:noFill/>
                        </a:ln>
                        <a:solidFill>
                          <a:srgbClr val="008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Product separation from catalyst</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993300"/>
                          </a:solidFill>
                          <a:effectLst/>
                          <a:latin typeface="Times New Roman" pitchFamily="18" charset="0"/>
                          <a:cs typeface="Times New Roman" pitchFamily="18" charset="0"/>
                        </a:rPr>
                        <a:t>Easy</a:t>
                      </a:r>
                      <a:endParaRPr kumimoji="0" lang="en-US" sz="1800" b="1" i="0" u="none" strike="noStrike" cap="none" normalizeH="0" baseline="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Times New Roman" pitchFamily="18" charset="0"/>
                          <a:cs typeface="Times New Roman" pitchFamily="18" charset="0"/>
                        </a:rPr>
                        <a:t>Elaborate and sometimes problematic</a:t>
                      </a:r>
                      <a:endParaRPr kumimoji="0" lang="en-US" sz="1800" b="1" i="0" u="none" strike="noStrike" cap="none" normalizeH="0" baseline="0" smtClean="0">
                        <a:ln>
                          <a:noFill/>
                        </a:ln>
                        <a:solidFill>
                          <a:srgbClr val="008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Fine tuning  of catalyst</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993300"/>
                          </a:solidFill>
                          <a:effectLst/>
                          <a:latin typeface="Times New Roman" pitchFamily="18" charset="0"/>
                          <a:cs typeface="Times New Roman" pitchFamily="18" charset="0"/>
                        </a:rPr>
                        <a:t>Difficult</a:t>
                      </a:r>
                      <a:endParaRPr kumimoji="0" lang="en-US" sz="1800" b="1" i="0" u="none" strike="noStrike" cap="none" normalizeH="0" baseline="0" smtClean="0">
                        <a:ln>
                          <a:noFill/>
                        </a:ln>
                        <a:solidFill>
                          <a:srgbClr val="9933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8000"/>
                          </a:solidFill>
                          <a:effectLst/>
                          <a:latin typeface="Times New Roman" pitchFamily="18" charset="0"/>
                          <a:cs typeface="Times New Roman" pitchFamily="18" charset="0"/>
                        </a:rPr>
                        <a:t>Easy</a:t>
                      </a:r>
                      <a:endParaRPr kumimoji="0" lang="en-US" sz="1800" b="1" i="0" u="none" strike="noStrike" cap="none" normalizeH="0" baseline="0" smtClean="0">
                        <a:ln>
                          <a:noFill/>
                        </a:ln>
                        <a:solidFill>
                          <a:srgbClr val="008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21865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4" descr="mond"/>
          <p:cNvPicPr>
            <a:picLocks noChangeAspect="1" noChangeArrowheads="1"/>
          </p:cNvPicPr>
          <p:nvPr/>
        </p:nvPicPr>
        <p:blipFill>
          <a:blip r:embed="rId3" cstate="print"/>
          <a:srcRect l="10345" t="11511" r="13792" b="17122"/>
          <a:stretch>
            <a:fillRect/>
          </a:stretch>
        </p:blipFill>
        <p:spPr bwMode="auto">
          <a:xfrm>
            <a:off x="1905001" y="533400"/>
            <a:ext cx="2036763" cy="2438400"/>
          </a:xfrm>
          <a:prstGeom prst="rect">
            <a:avLst/>
          </a:prstGeom>
          <a:noFill/>
          <a:ln w="9525">
            <a:noFill/>
            <a:miter lim="800000"/>
            <a:headEnd/>
            <a:tailEnd/>
          </a:ln>
        </p:spPr>
      </p:pic>
      <p:sp>
        <p:nvSpPr>
          <p:cNvPr id="3078" name="Text Box 5"/>
          <p:cNvSpPr txBox="1">
            <a:spLocks noChangeArrowheads="1"/>
          </p:cNvSpPr>
          <p:nvPr/>
        </p:nvSpPr>
        <p:spPr bwMode="auto">
          <a:xfrm>
            <a:off x="6172200" y="533401"/>
            <a:ext cx="1981200" cy="366713"/>
          </a:xfrm>
          <a:prstGeom prst="rect">
            <a:avLst/>
          </a:prstGeom>
          <a:solidFill>
            <a:srgbClr val="00FF00"/>
          </a:solidFill>
          <a:ln w="9525">
            <a:noFill/>
            <a:miter lim="800000"/>
            <a:headEnd/>
            <a:tailEnd/>
          </a:ln>
        </p:spPr>
        <p:txBody>
          <a:bodyPr>
            <a:spAutoFit/>
          </a:bodyPr>
          <a:lstStyle/>
          <a:p>
            <a:pPr algn="ctr">
              <a:spcBef>
                <a:spcPct val="50000"/>
              </a:spcBef>
            </a:pPr>
            <a:r>
              <a:rPr lang="en-US"/>
              <a:t>Metal carbonyls</a:t>
            </a:r>
          </a:p>
        </p:txBody>
      </p:sp>
      <p:sp>
        <p:nvSpPr>
          <p:cNvPr id="3079" name="Text Box 6"/>
          <p:cNvSpPr txBox="1">
            <a:spLocks noChangeArrowheads="1"/>
          </p:cNvSpPr>
          <p:nvPr/>
        </p:nvSpPr>
        <p:spPr bwMode="auto">
          <a:xfrm>
            <a:off x="1524000" y="3048000"/>
            <a:ext cx="2743200" cy="1098550"/>
          </a:xfrm>
          <a:prstGeom prst="rect">
            <a:avLst/>
          </a:prstGeom>
          <a:noFill/>
          <a:ln w="9525">
            <a:noFill/>
            <a:miter lim="800000"/>
            <a:headEnd/>
            <a:tailEnd/>
          </a:ln>
        </p:spPr>
        <p:txBody>
          <a:bodyPr>
            <a:spAutoFit/>
          </a:bodyPr>
          <a:lstStyle/>
          <a:p>
            <a:pPr>
              <a:spcBef>
                <a:spcPct val="50000"/>
              </a:spcBef>
            </a:pPr>
            <a:r>
              <a:rPr lang="en-US"/>
              <a:t>Ludwig Mond 1839-1909</a:t>
            </a:r>
          </a:p>
          <a:p>
            <a:pPr algn="ctr">
              <a:spcBef>
                <a:spcPct val="50000"/>
              </a:spcBef>
            </a:pPr>
            <a:r>
              <a:rPr lang="en-US" sz="1200"/>
              <a:t>Father of Metal Carbonyl Chemistry</a:t>
            </a:r>
          </a:p>
          <a:p>
            <a:pPr algn="ctr">
              <a:spcBef>
                <a:spcPct val="50000"/>
              </a:spcBef>
            </a:pPr>
            <a:r>
              <a:rPr lang="en-US" sz="1200"/>
              <a:t>Founder of  Imperial Chemical Industry, England</a:t>
            </a:r>
          </a:p>
        </p:txBody>
      </p:sp>
      <p:graphicFrame>
        <p:nvGraphicFramePr>
          <p:cNvPr id="3074" name="Object 7"/>
          <p:cNvGraphicFramePr>
            <a:graphicFrameLocks noChangeAspect="1"/>
          </p:cNvGraphicFramePr>
          <p:nvPr/>
        </p:nvGraphicFramePr>
        <p:xfrm>
          <a:off x="4419600" y="1066801"/>
          <a:ext cx="4953000" cy="1687513"/>
        </p:xfrm>
        <a:graphic>
          <a:graphicData uri="http://schemas.openxmlformats.org/presentationml/2006/ole">
            <mc:AlternateContent xmlns:mc="http://schemas.openxmlformats.org/markup-compatibility/2006">
              <mc:Choice xmlns:v="urn:schemas-microsoft-com:vml" Requires="v">
                <p:oleObj spid="_x0000_s3080" name="CS ChemDraw Drawing" r:id="rId4" imgW="6224040" imgH="2127240" progId="ChemDraw.Document.6.0">
                  <p:embed/>
                </p:oleObj>
              </mc:Choice>
              <mc:Fallback>
                <p:oleObj name="CS ChemDraw Drawing" r:id="rId4" imgW="6224040" imgH="2127240"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066801"/>
                        <a:ext cx="4953000"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8"/>
          <p:cNvGraphicFramePr>
            <a:graphicFrameLocks noChangeAspect="1"/>
          </p:cNvGraphicFramePr>
          <p:nvPr/>
        </p:nvGraphicFramePr>
        <p:xfrm>
          <a:off x="5562600" y="3048000"/>
          <a:ext cx="3733800" cy="490538"/>
        </p:xfrm>
        <a:graphic>
          <a:graphicData uri="http://schemas.openxmlformats.org/presentationml/2006/ole">
            <mc:AlternateContent xmlns:mc="http://schemas.openxmlformats.org/markup-compatibility/2006">
              <mc:Choice xmlns:v="urn:schemas-microsoft-com:vml" Requires="v">
                <p:oleObj spid="_x0000_s3081" name="CS ChemDraw Drawing" r:id="rId6" imgW="2646000" imgH="348120" progId="ChemDraw.Document.6.0">
                  <p:embed/>
                </p:oleObj>
              </mc:Choice>
              <mc:Fallback>
                <p:oleObj name="CS ChemDraw Drawing" r:id="rId6" imgW="2646000" imgH="348120"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3048000"/>
                        <a:ext cx="37338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0" name="Rectangle 15"/>
          <p:cNvSpPr>
            <a:spLocks noChangeArrowheads="1"/>
          </p:cNvSpPr>
          <p:nvPr/>
        </p:nvSpPr>
        <p:spPr bwMode="auto">
          <a:xfrm>
            <a:off x="1524001" y="2753797"/>
            <a:ext cx="184731" cy="369332"/>
          </a:xfrm>
          <a:prstGeom prst="rect">
            <a:avLst/>
          </a:prstGeom>
          <a:noFill/>
          <a:ln w="9525">
            <a:noFill/>
            <a:miter lim="800000"/>
            <a:headEnd/>
            <a:tailEnd/>
          </a:ln>
        </p:spPr>
        <p:txBody>
          <a:bodyPr wrap="none" anchor="ctr">
            <a:spAutoFit/>
          </a:bodyPr>
          <a:lstStyle/>
          <a:p>
            <a:endParaRPr lang="en-IN"/>
          </a:p>
        </p:txBody>
      </p:sp>
      <p:sp>
        <p:nvSpPr>
          <p:cNvPr id="3081" name="Rectangle 16"/>
          <p:cNvSpPr>
            <a:spLocks noChangeArrowheads="1"/>
          </p:cNvSpPr>
          <p:nvPr/>
        </p:nvSpPr>
        <p:spPr bwMode="auto">
          <a:xfrm>
            <a:off x="1524001" y="3734872"/>
            <a:ext cx="184731" cy="369332"/>
          </a:xfrm>
          <a:prstGeom prst="rect">
            <a:avLst/>
          </a:prstGeom>
          <a:noFill/>
          <a:ln w="9525">
            <a:noFill/>
            <a:miter lim="800000"/>
            <a:headEnd/>
            <a:tailEnd/>
          </a:ln>
        </p:spPr>
        <p:txBody>
          <a:bodyPr wrap="none" anchor="ctr">
            <a:spAutoFit/>
          </a:bodyPr>
          <a:lstStyle/>
          <a:p>
            <a:endParaRPr lang="en-IN"/>
          </a:p>
        </p:txBody>
      </p:sp>
      <p:sp>
        <p:nvSpPr>
          <p:cNvPr id="3082" name="Text Box 17"/>
          <p:cNvSpPr txBox="1">
            <a:spLocks noChangeArrowheads="1"/>
          </p:cNvSpPr>
          <p:nvPr/>
        </p:nvSpPr>
        <p:spPr bwMode="auto">
          <a:xfrm>
            <a:off x="1752600" y="5715000"/>
            <a:ext cx="2362200" cy="369332"/>
          </a:xfrm>
          <a:prstGeom prst="rect">
            <a:avLst/>
          </a:prstGeom>
          <a:noFill/>
          <a:ln w="9525">
            <a:noFill/>
            <a:miter lim="800000"/>
            <a:headEnd/>
            <a:tailEnd/>
          </a:ln>
        </p:spPr>
        <p:txBody>
          <a:bodyPr wrap="square">
            <a:spAutoFit/>
          </a:bodyPr>
          <a:lstStyle/>
          <a:p>
            <a:pPr>
              <a:spcBef>
                <a:spcPct val="50000"/>
              </a:spcBef>
            </a:pPr>
            <a:r>
              <a:rPr lang="en-US" dirty="0"/>
              <a:t>1890-1930 textbooks</a:t>
            </a:r>
          </a:p>
        </p:txBody>
      </p:sp>
      <p:sp>
        <p:nvSpPr>
          <p:cNvPr id="3083" name="Rectangle 18"/>
          <p:cNvSpPr>
            <a:spLocks noChangeArrowheads="1"/>
          </p:cNvSpPr>
          <p:nvPr/>
        </p:nvSpPr>
        <p:spPr bwMode="auto">
          <a:xfrm>
            <a:off x="4953001" y="3578733"/>
            <a:ext cx="4616713" cy="584775"/>
          </a:xfrm>
          <a:prstGeom prst="rect">
            <a:avLst/>
          </a:prstGeom>
          <a:noFill/>
          <a:ln w="9525">
            <a:noFill/>
            <a:miter lim="800000"/>
            <a:headEnd/>
            <a:tailEnd/>
          </a:ln>
        </p:spPr>
        <p:txBody>
          <a:bodyPr wrap="none" anchor="ctr">
            <a:spAutoFit/>
          </a:bodyPr>
          <a:lstStyle/>
          <a:p>
            <a:r>
              <a:rPr lang="en-GB" sz="1400"/>
              <a:t> ‘</a:t>
            </a:r>
            <a:r>
              <a:rPr lang="en-GB" sz="1400" i="1"/>
              <a:t>Mond nickel company</a:t>
            </a:r>
            <a:r>
              <a:rPr lang="en-GB" sz="1400"/>
              <a:t>’ was making over 3000 tons of nickel </a:t>
            </a:r>
          </a:p>
          <a:p>
            <a:r>
              <a:rPr lang="en-GB" sz="1400"/>
              <a:t>in 1910 with a purity level of 99.9%</a:t>
            </a:r>
            <a:r>
              <a:rPr lang="en-US"/>
              <a:t> </a:t>
            </a:r>
          </a:p>
        </p:txBody>
      </p:sp>
      <p:pic>
        <p:nvPicPr>
          <p:cNvPr id="3084" name="Picture 19"/>
          <p:cNvPicPr>
            <a:picLocks noChangeAspect="1" noChangeArrowheads="1"/>
          </p:cNvPicPr>
          <p:nvPr/>
        </p:nvPicPr>
        <p:blipFill>
          <a:blip r:embed="rId8" cstate="print"/>
          <a:srcRect l="13792"/>
          <a:stretch>
            <a:fillRect/>
          </a:stretch>
        </p:blipFill>
        <p:spPr bwMode="auto">
          <a:xfrm>
            <a:off x="4648200" y="4495801"/>
            <a:ext cx="1905000" cy="1655763"/>
          </a:xfrm>
          <a:prstGeom prst="rect">
            <a:avLst/>
          </a:prstGeom>
          <a:noFill/>
          <a:ln w="9525">
            <a:noFill/>
            <a:miter lim="800000"/>
            <a:headEnd/>
            <a:tailEnd/>
          </a:ln>
        </p:spPr>
      </p:pic>
      <p:pic>
        <p:nvPicPr>
          <p:cNvPr id="3085" name="Picture 20"/>
          <p:cNvPicPr>
            <a:picLocks noChangeAspect="1" noChangeArrowheads="1"/>
          </p:cNvPicPr>
          <p:nvPr/>
        </p:nvPicPr>
        <p:blipFill>
          <a:blip r:embed="rId9" cstate="print"/>
          <a:srcRect l="14815" r="7408"/>
          <a:stretch>
            <a:fillRect/>
          </a:stretch>
        </p:blipFill>
        <p:spPr bwMode="auto">
          <a:xfrm>
            <a:off x="6629400" y="4495800"/>
            <a:ext cx="1600200" cy="1543050"/>
          </a:xfrm>
          <a:prstGeom prst="rect">
            <a:avLst/>
          </a:prstGeom>
          <a:noFill/>
          <a:ln w="9525">
            <a:noFill/>
            <a:miter lim="800000"/>
            <a:headEnd/>
            <a:tailEnd/>
          </a:ln>
        </p:spPr>
      </p:pic>
      <p:pic>
        <p:nvPicPr>
          <p:cNvPr id="3086" name="Picture 22" descr="244px-Mocarbonyl">
            <a:hlinkClick r:id="rId10" tooltip="Sample of molybdenum hexacarbonyl"/>
          </p:cNvPr>
          <p:cNvPicPr>
            <a:picLocks noChangeAspect="1" noChangeArrowheads="1"/>
          </p:cNvPicPr>
          <p:nvPr/>
        </p:nvPicPr>
        <p:blipFill>
          <a:blip r:embed="rId11" cstate="print"/>
          <a:srcRect t="6757" r="30328" b="6757"/>
          <a:stretch>
            <a:fillRect/>
          </a:stretch>
        </p:blipFill>
        <p:spPr bwMode="auto">
          <a:xfrm>
            <a:off x="8534400" y="4572000"/>
            <a:ext cx="1619250" cy="1524000"/>
          </a:xfrm>
          <a:prstGeom prst="rect">
            <a:avLst/>
          </a:prstGeom>
          <a:noFill/>
          <a:ln w="9525">
            <a:noFill/>
            <a:miter lim="800000"/>
            <a:headEnd/>
            <a:tailEnd/>
          </a:ln>
        </p:spPr>
      </p:pic>
      <p:sp>
        <p:nvSpPr>
          <p:cNvPr id="3087" name="Text Box 23"/>
          <p:cNvSpPr txBox="1">
            <a:spLocks noChangeArrowheads="1"/>
          </p:cNvSpPr>
          <p:nvPr/>
        </p:nvSpPr>
        <p:spPr bwMode="auto">
          <a:xfrm>
            <a:off x="8686800" y="6096000"/>
            <a:ext cx="1066800" cy="304800"/>
          </a:xfrm>
          <a:prstGeom prst="rect">
            <a:avLst/>
          </a:prstGeom>
          <a:noFill/>
          <a:ln w="9525">
            <a:noFill/>
            <a:miter lim="800000"/>
            <a:headEnd/>
            <a:tailEnd/>
          </a:ln>
        </p:spPr>
        <p:txBody>
          <a:bodyPr>
            <a:spAutoFit/>
          </a:bodyPr>
          <a:lstStyle/>
          <a:p>
            <a:pPr algn="ctr">
              <a:spcBef>
                <a:spcPct val="50000"/>
              </a:spcBef>
            </a:pPr>
            <a:r>
              <a:rPr lang="en-US" sz="1400"/>
              <a:t>Mo(CO)</a:t>
            </a:r>
            <a:r>
              <a:rPr lang="en-US" sz="1400" baseline="-25000"/>
              <a:t>6</a:t>
            </a:r>
            <a:endParaRPr lang="en-US" sz="1400"/>
          </a:p>
        </p:txBody>
      </p:sp>
      <p:graphicFrame>
        <p:nvGraphicFramePr>
          <p:cNvPr id="2" name="Object 5"/>
          <p:cNvGraphicFramePr>
            <a:graphicFrameLocks noChangeAspect="1"/>
          </p:cNvGraphicFramePr>
          <p:nvPr/>
        </p:nvGraphicFramePr>
        <p:xfrm>
          <a:off x="1676401" y="4267200"/>
          <a:ext cx="2667001" cy="1414378"/>
        </p:xfrm>
        <a:graphic>
          <a:graphicData uri="http://schemas.openxmlformats.org/presentationml/2006/ole">
            <mc:AlternateContent xmlns:mc="http://schemas.openxmlformats.org/markup-compatibility/2006">
              <mc:Choice xmlns:v="urn:schemas-microsoft-com:vml" Requires="v">
                <p:oleObj spid="_x0000_s3082" name="CS ChemDraw Drawing" r:id="rId12" imgW="2146817" imgH="1138010" progId="ChemDraw.Document.6.0">
                  <p:embed/>
                </p:oleObj>
              </mc:Choice>
              <mc:Fallback>
                <p:oleObj name="CS ChemDraw Drawing" r:id="rId12" imgW="2146817" imgH="1138010" progId="ChemDraw.Document.6.0">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76401" y="4267200"/>
                        <a:ext cx="2667001" cy="14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899403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4"/>
          <p:cNvSpPr txBox="1">
            <a:spLocks noChangeArrowheads="1"/>
          </p:cNvSpPr>
          <p:nvPr/>
        </p:nvSpPr>
        <p:spPr bwMode="auto">
          <a:xfrm>
            <a:off x="2362200" y="609601"/>
            <a:ext cx="7010400" cy="366713"/>
          </a:xfrm>
          <a:prstGeom prst="rect">
            <a:avLst/>
          </a:prstGeom>
          <a:solidFill>
            <a:srgbClr val="00FF00"/>
          </a:solidFill>
          <a:ln w="9525">
            <a:noFill/>
            <a:miter lim="800000"/>
            <a:headEnd/>
            <a:tailEnd/>
          </a:ln>
        </p:spPr>
        <p:txBody>
          <a:bodyPr>
            <a:spAutoFit/>
          </a:bodyPr>
          <a:lstStyle/>
          <a:p>
            <a:pPr algn="ctr">
              <a:spcBef>
                <a:spcPct val="50000"/>
              </a:spcBef>
            </a:pPr>
            <a:r>
              <a:rPr lang="en-US" b="1"/>
              <a:t>Heterogeneous Catalyst- Catalytic Converter of a Car</a:t>
            </a:r>
          </a:p>
        </p:txBody>
      </p:sp>
      <p:pic>
        <p:nvPicPr>
          <p:cNvPr id="53250" name="Picture 5" descr="technical"/>
          <p:cNvPicPr>
            <a:picLocks noChangeAspect="1" noChangeArrowheads="1"/>
          </p:cNvPicPr>
          <p:nvPr/>
        </p:nvPicPr>
        <p:blipFill>
          <a:blip r:embed="rId2" cstate="print"/>
          <a:srcRect/>
          <a:stretch>
            <a:fillRect/>
          </a:stretch>
        </p:blipFill>
        <p:spPr bwMode="auto">
          <a:xfrm>
            <a:off x="2057400" y="914400"/>
            <a:ext cx="7315200" cy="4800600"/>
          </a:xfrm>
          <a:prstGeom prst="rect">
            <a:avLst/>
          </a:prstGeom>
          <a:noFill/>
          <a:ln w="9525">
            <a:noFill/>
            <a:miter lim="800000"/>
            <a:headEnd/>
            <a:tailEnd/>
          </a:ln>
        </p:spPr>
      </p:pic>
      <p:sp>
        <p:nvSpPr>
          <p:cNvPr id="53251" name="Text Box 6"/>
          <p:cNvSpPr txBox="1">
            <a:spLocks noChangeArrowheads="1"/>
          </p:cNvSpPr>
          <p:nvPr/>
        </p:nvSpPr>
        <p:spPr bwMode="auto">
          <a:xfrm>
            <a:off x="5867400" y="3810001"/>
            <a:ext cx="1524000" cy="581025"/>
          </a:xfrm>
          <a:prstGeom prst="rect">
            <a:avLst/>
          </a:prstGeom>
          <a:solidFill>
            <a:srgbClr val="FF0000"/>
          </a:solidFill>
          <a:ln w="9525">
            <a:noFill/>
            <a:miter lim="800000"/>
            <a:headEnd/>
            <a:tailEnd/>
          </a:ln>
        </p:spPr>
        <p:txBody>
          <a:bodyPr>
            <a:spAutoFit/>
          </a:bodyPr>
          <a:lstStyle/>
          <a:p>
            <a:pPr>
              <a:spcBef>
                <a:spcPct val="50000"/>
              </a:spcBef>
            </a:pPr>
            <a:r>
              <a:rPr lang="en-US" sz="1600" b="1" dirty="0"/>
              <a:t>Platinum and Rhodium</a:t>
            </a:r>
          </a:p>
        </p:txBody>
      </p:sp>
      <p:sp>
        <p:nvSpPr>
          <p:cNvPr id="53252" name="Text Box 7"/>
          <p:cNvSpPr txBox="1">
            <a:spLocks noChangeArrowheads="1"/>
          </p:cNvSpPr>
          <p:nvPr/>
        </p:nvSpPr>
        <p:spPr bwMode="auto">
          <a:xfrm>
            <a:off x="7315200" y="2971801"/>
            <a:ext cx="1524000" cy="581025"/>
          </a:xfrm>
          <a:prstGeom prst="rect">
            <a:avLst/>
          </a:prstGeom>
          <a:solidFill>
            <a:srgbClr val="FFFF00"/>
          </a:solidFill>
          <a:ln w="9525">
            <a:noFill/>
            <a:miter lim="800000"/>
            <a:headEnd/>
            <a:tailEnd/>
          </a:ln>
        </p:spPr>
        <p:txBody>
          <a:bodyPr>
            <a:spAutoFit/>
          </a:bodyPr>
          <a:lstStyle/>
          <a:p>
            <a:pPr>
              <a:spcBef>
                <a:spcPct val="50000"/>
              </a:spcBef>
            </a:pPr>
            <a:r>
              <a:rPr lang="en-US" sz="1600" b="1" dirty="0"/>
              <a:t>Platinum and Palladium</a:t>
            </a:r>
          </a:p>
        </p:txBody>
      </p:sp>
      <p:sp>
        <p:nvSpPr>
          <p:cNvPr id="53253" name="Text Box 9"/>
          <p:cNvSpPr txBox="1">
            <a:spLocks noChangeArrowheads="1"/>
          </p:cNvSpPr>
          <p:nvPr/>
        </p:nvSpPr>
        <p:spPr bwMode="auto">
          <a:xfrm>
            <a:off x="2819400" y="5867401"/>
            <a:ext cx="6096000" cy="366713"/>
          </a:xfrm>
          <a:prstGeom prst="rect">
            <a:avLst/>
          </a:prstGeom>
          <a:noFill/>
          <a:ln w="9525">
            <a:noFill/>
            <a:miter lim="800000"/>
            <a:headEnd/>
            <a:tailEnd/>
          </a:ln>
        </p:spPr>
        <p:txBody>
          <a:bodyPr>
            <a:spAutoFit/>
          </a:bodyPr>
          <a:lstStyle/>
          <a:p>
            <a:pPr>
              <a:spcBef>
                <a:spcPct val="50000"/>
              </a:spcBef>
            </a:pPr>
            <a:r>
              <a:rPr lang="en-US" b="1">
                <a:solidFill>
                  <a:srgbClr val="993300"/>
                </a:solidFill>
              </a:rPr>
              <a:t>Chemistry at the molecular level – Poorly understood</a:t>
            </a:r>
          </a:p>
        </p:txBody>
      </p:sp>
      <p:sp>
        <p:nvSpPr>
          <p:cNvPr id="53255" name="Text Box 11"/>
          <p:cNvSpPr txBox="1">
            <a:spLocks noChangeArrowheads="1"/>
          </p:cNvSpPr>
          <p:nvPr/>
        </p:nvSpPr>
        <p:spPr bwMode="auto">
          <a:xfrm>
            <a:off x="5105400" y="6324600"/>
            <a:ext cx="5257800" cy="304800"/>
          </a:xfrm>
          <a:prstGeom prst="rect">
            <a:avLst/>
          </a:prstGeom>
          <a:noFill/>
          <a:ln w="9525">
            <a:noFill/>
            <a:miter lim="800000"/>
            <a:headEnd/>
            <a:tailEnd/>
          </a:ln>
        </p:spPr>
        <p:txBody>
          <a:bodyPr>
            <a:spAutoFit/>
          </a:bodyPr>
          <a:lstStyle/>
          <a:p>
            <a:pPr>
              <a:spcBef>
                <a:spcPct val="50000"/>
              </a:spcBef>
            </a:pPr>
            <a:r>
              <a:rPr lang="en-US" sz="1400" dirty="0"/>
              <a:t>Home assignment : See  </a:t>
            </a:r>
            <a:r>
              <a:rPr lang="en-US" sz="1400" dirty="0" err="1"/>
              <a:t>Youtube</a:t>
            </a:r>
            <a:r>
              <a:rPr lang="en-US" sz="1400" dirty="0"/>
              <a:t>  video  ‘Catalysis’</a:t>
            </a:r>
          </a:p>
        </p:txBody>
      </p:sp>
    </p:spTree>
    <p:extLst>
      <p:ext uri="{BB962C8B-B14F-4D97-AF65-F5344CB8AC3E}">
        <p14:creationId xmlns:p14="http://schemas.microsoft.com/office/powerpoint/2010/main" val="13632000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4"/>
          <p:cNvSpPr txBox="1">
            <a:spLocks noChangeArrowheads="1"/>
          </p:cNvSpPr>
          <p:nvPr/>
        </p:nvSpPr>
        <p:spPr bwMode="auto">
          <a:xfrm>
            <a:off x="2362200" y="533401"/>
            <a:ext cx="7543800" cy="366713"/>
          </a:xfrm>
          <a:prstGeom prst="rect">
            <a:avLst/>
          </a:prstGeom>
          <a:solidFill>
            <a:srgbClr val="00FF00"/>
          </a:solidFill>
          <a:ln w="9525">
            <a:noFill/>
            <a:miter lim="800000"/>
            <a:headEnd/>
            <a:tailEnd/>
          </a:ln>
        </p:spPr>
        <p:txBody>
          <a:bodyPr>
            <a:spAutoFit/>
          </a:bodyPr>
          <a:lstStyle/>
          <a:p>
            <a:pPr algn="ctr">
              <a:spcBef>
                <a:spcPct val="50000"/>
              </a:spcBef>
            </a:pPr>
            <a:r>
              <a:rPr lang="en-US" b="1"/>
              <a:t>Comparing different catalysts; Catalyst life and Catalyst efficiency</a:t>
            </a:r>
          </a:p>
        </p:txBody>
      </p:sp>
      <p:sp>
        <p:nvSpPr>
          <p:cNvPr id="50178" name="Text Box 5"/>
          <p:cNvSpPr txBox="1">
            <a:spLocks noChangeArrowheads="1"/>
          </p:cNvSpPr>
          <p:nvPr/>
        </p:nvSpPr>
        <p:spPr bwMode="auto">
          <a:xfrm>
            <a:off x="2819400" y="2438400"/>
            <a:ext cx="6781800" cy="923330"/>
          </a:xfrm>
          <a:prstGeom prst="rect">
            <a:avLst/>
          </a:prstGeom>
          <a:noFill/>
          <a:ln w="9525">
            <a:noFill/>
            <a:miter lim="800000"/>
            <a:headEnd/>
            <a:tailEnd/>
          </a:ln>
        </p:spPr>
        <p:txBody>
          <a:bodyPr>
            <a:spAutoFit/>
          </a:bodyPr>
          <a:lstStyle/>
          <a:p>
            <a:pPr algn="just">
              <a:spcBef>
                <a:spcPct val="50000"/>
              </a:spcBef>
            </a:pPr>
            <a:r>
              <a:rPr lang="en-US" i="1"/>
              <a:t>TON is defined as the amount of reactant (in moles) divided by the amount of catalyst (in moles) times the percentage yield of product</a:t>
            </a:r>
            <a:r>
              <a:rPr lang="en-US" b="1" i="1"/>
              <a:t>.</a:t>
            </a:r>
            <a:r>
              <a:rPr lang="en-US"/>
              <a:t> </a:t>
            </a:r>
            <a:r>
              <a:rPr lang="en-US" b="1">
                <a:solidFill>
                  <a:srgbClr val="990033"/>
                </a:solidFill>
              </a:rPr>
              <a:t>A large TON</a:t>
            </a:r>
            <a:r>
              <a:rPr lang="en-US" b="1"/>
              <a:t> </a:t>
            </a:r>
            <a:r>
              <a:rPr lang="en-US" b="1">
                <a:solidFill>
                  <a:srgbClr val="990033"/>
                </a:solidFill>
              </a:rPr>
              <a:t>indicates a stable catalyst</a:t>
            </a:r>
            <a:r>
              <a:rPr lang="en-US"/>
              <a:t> with a long life. </a:t>
            </a:r>
          </a:p>
        </p:txBody>
      </p:sp>
      <p:sp>
        <p:nvSpPr>
          <p:cNvPr id="50179" name="Text Box 6"/>
          <p:cNvSpPr txBox="1">
            <a:spLocks noChangeArrowheads="1"/>
          </p:cNvSpPr>
          <p:nvPr/>
        </p:nvSpPr>
        <p:spPr bwMode="auto">
          <a:xfrm>
            <a:off x="2667000" y="4419601"/>
            <a:ext cx="6858000" cy="1190625"/>
          </a:xfrm>
          <a:prstGeom prst="rect">
            <a:avLst/>
          </a:prstGeom>
          <a:noFill/>
          <a:ln w="9525">
            <a:noFill/>
            <a:miter lim="800000"/>
            <a:headEnd/>
            <a:tailEnd/>
          </a:ln>
        </p:spPr>
        <p:txBody>
          <a:bodyPr>
            <a:spAutoFit/>
          </a:bodyPr>
          <a:lstStyle/>
          <a:p>
            <a:pPr algn="just">
              <a:spcBef>
                <a:spcPct val="50000"/>
              </a:spcBef>
            </a:pPr>
            <a:r>
              <a:rPr lang="en-US"/>
              <a:t>It is the number of passes through the catalytic cycle per unit time (often per hour). Effectively this is dividing the TON by the time taken for the reaction. The units are just </a:t>
            </a:r>
            <a:r>
              <a:rPr lang="en-US" i="1"/>
              <a:t>time</a:t>
            </a:r>
            <a:r>
              <a:rPr lang="en-US" baseline="30000"/>
              <a:t>–1</a:t>
            </a:r>
            <a:r>
              <a:rPr lang="en-US"/>
              <a:t> . </a:t>
            </a:r>
            <a:r>
              <a:rPr lang="en-US" b="1">
                <a:solidFill>
                  <a:srgbClr val="993300"/>
                </a:solidFill>
              </a:rPr>
              <a:t>A higher TOF indicates better efficiency for the catalyst</a:t>
            </a:r>
          </a:p>
        </p:txBody>
      </p:sp>
      <p:sp>
        <p:nvSpPr>
          <p:cNvPr id="50180" name="Text Box 7"/>
          <p:cNvSpPr txBox="1">
            <a:spLocks noChangeArrowheads="1"/>
          </p:cNvSpPr>
          <p:nvPr/>
        </p:nvSpPr>
        <p:spPr bwMode="auto">
          <a:xfrm>
            <a:off x="2057400" y="1524001"/>
            <a:ext cx="3505200" cy="366713"/>
          </a:xfrm>
          <a:prstGeom prst="rect">
            <a:avLst/>
          </a:prstGeom>
          <a:noFill/>
          <a:ln w="9525">
            <a:noFill/>
            <a:miter lim="800000"/>
            <a:headEnd/>
            <a:tailEnd/>
          </a:ln>
        </p:spPr>
        <p:txBody>
          <a:bodyPr>
            <a:spAutoFit/>
          </a:bodyPr>
          <a:lstStyle/>
          <a:p>
            <a:pPr>
              <a:spcBef>
                <a:spcPct val="50000"/>
              </a:spcBef>
            </a:pPr>
            <a:r>
              <a:rPr lang="en-US" b="1"/>
              <a:t>Turnover Number (TON)</a:t>
            </a:r>
          </a:p>
        </p:txBody>
      </p:sp>
      <p:sp>
        <p:nvSpPr>
          <p:cNvPr id="50181" name="Text Box 8"/>
          <p:cNvSpPr txBox="1">
            <a:spLocks noChangeArrowheads="1"/>
          </p:cNvSpPr>
          <p:nvPr/>
        </p:nvSpPr>
        <p:spPr bwMode="auto">
          <a:xfrm>
            <a:off x="2057400" y="3886201"/>
            <a:ext cx="3505200" cy="366713"/>
          </a:xfrm>
          <a:prstGeom prst="rect">
            <a:avLst/>
          </a:prstGeom>
          <a:noFill/>
          <a:ln w="9525">
            <a:noFill/>
            <a:miter lim="800000"/>
            <a:headEnd/>
            <a:tailEnd/>
          </a:ln>
        </p:spPr>
        <p:txBody>
          <a:bodyPr>
            <a:spAutoFit/>
          </a:bodyPr>
          <a:lstStyle/>
          <a:p>
            <a:pPr>
              <a:spcBef>
                <a:spcPct val="50000"/>
              </a:spcBef>
            </a:pPr>
            <a:r>
              <a:rPr lang="en-US" b="1"/>
              <a:t>Turnover Frequency (TOF)</a:t>
            </a:r>
          </a:p>
        </p:txBody>
      </p:sp>
      <p:sp>
        <p:nvSpPr>
          <p:cNvPr id="50182" name="Text Box 9"/>
          <p:cNvSpPr txBox="1">
            <a:spLocks noChangeArrowheads="1"/>
          </p:cNvSpPr>
          <p:nvPr/>
        </p:nvSpPr>
        <p:spPr bwMode="auto">
          <a:xfrm>
            <a:off x="9144000" y="0"/>
            <a:ext cx="1524000" cy="304800"/>
          </a:xfrm>
          <a:prstGeom prst="rect">
            <a:avLst/>
          </a:prstGeom>
          <a:noFill/>
          <a:ln w="9525">
            <a:noFill/>
            <a:miter lim="800000"/>
            <a:headEnd/>
            <a:tailEnd/>
          </a:ln>
        </p:spPr>
        <p:txBody>
          <a:bodyPr>
            <a:spAutoFit/>
          </a:bodyPr>
          <a:lstStyle/>
          <a:p>
            <a:pPr>
              <a:spcBef>
                <a:spcPct val="50000"/>
              </a:spcBef>
            </a:pPr>
            <a:r>
              <a:rPr lang="en-US" sz="1400" dirty="0"/>
              <a:t>AJELIAS L7-S16</a:t>
            </a:r>
          </a:p>
        </p:txBody>
      </p:sp>
    </p:spTree>
    <p:extLst>
      <p:ext uri="{BB962C8B-B14F-4D97-AF65-F5344CB8AC3E}">
        <p14:creationId xmlns:p14="http://schemas.microsoft.com/office/powerpoint/2010/main" val="29762910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4"/>
          <p:cNvSpPr txBox="1">
            <a:spLocks noChangeArrowheads="1"/>
          </p:cNvSpPr>
          <p:nvPr/>
        </p:nvSpPr>
        <p:spPr bwMode="auto">
          <a:xfrm>
            <a:off x="3352800" y="533401"/>
            <a:ext cx="5715000" cy="366713"/>
          </a:xfrm>
          <a:prstGeom prst="rect">
            <a:avLst/>
          </a:prstGeom>
          <a:solidFill>
            <a:srgbClr val="00FF00"/>
          </a:solidFill>
          <a:ln w="9525">
            <a:noFill/>
            <a:miter lim="800000"/>
            <a:headEnd/>
            <a:tailEnd/>
          </a:ln>
        </p:spPr>
        <p:txBody>
          <a:bodyPr>
            <a:spAutoFit/>
          </a:bodyPr>
          <a:lstStyle/>
          <a:p>
            <a:pPr algn="ctr">
              <a:spcBef>
                <a:spcPct val="50000"/>
              </a:spcBef>
            </a:pPr>
            <a:r>
              <a:rPr lang="en-US" b="1"/>
              <a:t>Wilkinson’s Catalyst for alkene hydrogenation</a:t>
            </a:r>
          </a:p>
        </p:txBody>
      </p:sp>
      <p:graphicFrame>
        <p:nvGraphicFramePr>
          <p:cNvPr id="41986" name="Object 2"/>
          <p:cNvGraphicFramePr>
            <a:graphicFrameLocks noChangeAspect="1"/>
          </p:cNvGraphicFramePr>
          <p:nvPr/>
        </p:nvGraphicFramePr>
        <p:xfrm>
          <a:off x="3276600" y="1676401"/>
          <a:ext cx="6400800" cy="1095375"/>
        </p:xfrm>
        <a:graphic>
          <a:graphicData uri="http://schemas.openxmlformats.org/presentationml/2006/ole">
            <mc:AlternateContent xmlns:mc="http://schemas.openxmlformats.org/markup-compatibility/2006">
              <mc:Choice xmlns:v="urn:schemas-microsoft-com:vml" Requires="v">
                <p:oleObj spid="_x0000_s46084" name="CS ChemDraw Drawing" r:id="rId3" imgW="2987640" imgH="511920" progId="ChemDraw.Document.6.0">
                  <p:embed/>
                </p:oleObj>
              </mc:Choice>
              <mc:Fallback>
                <p:oleObj name="CS ChemDraw Drawing" r:id="rId3" imgW="2987640" imgH="5119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76401"/>
                        <a:ext cx="64008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88" name="Text Box 6"/>
          <p:cNvSpPr txBox="1">
            <a:spLocks noChangeArrowheads="1"/>
          </p:cNvSpPr>
          <p:nvPr/>
        </p:nvSpPr>
        <p:spPr bwMode="auto">
          <a:xfrm>
            <a:off x="2743200" y="3505201"/>
            <a:ext cx="7315200" cy="2016125"/>
          </a:xfrm>
          <a:prstGeom prst="rect">
            <a:avLst/>
          </a:prstGeom>
          <a:noFill/>
          <a:ln w="9525">
            <a:noFill/>
            <a:miter lim="800000"/>
            <a:headEnd/>
            <a:tailEnd/>
          </a:ln>
        </p:spPr>
        <p:txBody>
          <a:bodyPr>
            <a:spAutoFit/>
          </a:bodyPr>
          <a:lstStyle/>
          <a:p>
            <a:pPr>
              <a:spcBef>
                <a:spcPct val="50000"/>
              </a:spcBef>
            </a:pPr>
            <a:r>
              <a:rPr lang="en-GB" b="1">
                <a:solidFill>
                  <a:srgbClr val="CC0000"/>
                </a:solidFill>
              </a:rPr>
              <a:t>Wilkinson’s catalyst: </a:t>
            </a:r>
            <a:r>
              <a:rPr lang="en-GB"/>
              <a:t>The first example of an effective and rapid  homogeneous catalyst for hydrogenation of alkenes,  </a:t>
            </a:r>
            <a:r>
              <a:rPr lang="en-GB" b="1">
                <a:solidFill>
                  <a:srgbClr val="993300"/>
                </a:solidFill>
              </a:rPr>
              <a:t>active at room temperature and atmospheric pressure.</a:t>
            </a:r>
          </a:p>
          <a:p>
            <a:pPr>
              <a:spcBef>
                <a:spcPct val="50000"/>
              </a:spcBef>
            </a:pPr>
            <a:r>
              <a:rPr lang="en-GB"/>
              <a:t>Square planar 16 electron </a:t>
            </a:r>
            <a:r>
              <a:rPr lang="en-GB" i="1"/>
              <a:t>d</a:t>
            </a:r>
            <a:r>
              <a:rPr lang="en-GB" i="1" baseline="30000"/>
              <a:t>8</a:t>
            </a:r>
            <a:r>
              <a:rPr lang="en-GB" baseline="30000"/>
              <a:t> </a:t>
            </a:r>
            <a:r>
              <a:rPr lang="en-GB"/>
              <a:t>complex (Ph</a:t>
            </a:r>
            <a:r>
              <a:rPr lang="en-GB" baseline="-25000"/>
              <a:t>3</a:t>
            </a:r>
            <a:r>
              <a:rPr lang="en-GB"/>
              <a:t>P)</a:t>
            </a:r>
            <a:r>
              <a:rPr lang="en-GB" baseline="-25000"/>
              <a:t>3</a:t>
            </a:r>
            <a:r>
              <a:rPr lang="en-GB"/>
              <a:t>RhCl </a:t>
            </a:r>
          </a:p>
          <a:p>
            <a:pPr>
              <a:spcBef>
                <a:spcPct val="50000"/>
              </a:spcBef>
            </a:pPr>
            <a:r>
              <a:rPr lang="en-GB"/>
              <a:t>Discovered  by G Wilkinson as well as by R Coffey almost at the same time (1964–65)</a:t>
            </a:r>
            <a:r>
              <a:rPr lang="en-US"/>
              <a:t> </a:t>
            </a:r>
          </a:p>
        </p:txBody>
      </p:sp>
      <p:sp>
        <p:nvSpPr>
          <p:cNvPr id="41989" name="Text Box 7"/>
          <p:cNvSpPr txBox="1">
            <a:spLocks noChangeArrowheads="1"/>
          </p:cNvSpPr>
          <p:nvPr/>
        </p:nvSpPr>
        <p:spPr bwMode="auto">
          <a:xfrm>
            <a:off x="9144000" y="0"/>
            <a:ext cx="1524000" cy="304800"/>
          </a:xfrm>
          <a:prstGeom prst="rect">
            <a:avLst/>
          </a:prstGeom>
          <a:noFill/>
          <a:ln w="9525">
            <a:noFill/>
            <a:miter lim="800000"/>
            <a:headEnd/>
            <a:tailEnd/>
          </a:ln>
        </p:spPr>
        <p:txBody>
          <a:bodyPr>
            <a:spAutoFit/>
          </a:bodyPr>
          <a:lstStyle/>
          <a:p>
            <a:pPr>
              <a:spcBef>
                <a:spcPct val="50000"/>
              </a:spcBef>
            </a:pPr>
            <a:r>
              <a:rPr lang="en-US" sz="1400" dirty="0"/>
              <a:t>AJELIAS L7-S17</a:t>
            </a:r>
          </a:p>
        </p:txBody>
      </p:sp>
    </p:spTree>
    <p:extLst>
      <p:ext uri="{BB962C8B-B14F-4D97-AF65-F5344CB8AC3E}">
        <p14:creationId xmlns:p14="http://schemas.microsoft.com/office/powerpoint/2010/main" val="22423788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52600" y="533401"/>
            <a:ext cx="8686800" cy="366713"/>
          </a:xfrm>
          <a:prstGeom prst="rect">
            <a:avLst/>
          </a:prstGeom>
          <a:solidFill>
            <a:srgbClr val="00FF00"/>
          </a:solidFill>
          <a:ln w="9525">
            <a:noFill/>
            <a:miter lim="800000"/>
            <a:headEnd/>
            <a:tailEnd/>
          </a:ln>
          <a:effectLst/>
        </p:spPr>
        <p:txBody>
          <a:bodyPr>
            <a:spAutoFit/>
          </a:bodyPr>
          <a:lstStyle/>
          <a:p>
            <a:pPr algn="ctr">
              <a:spcBef>
                <a:spcPct val="50000"/>
              </a:spcBef>
            </a:pPr>
            <a:r>
              <a:rPr lang="en-US" b="1"/>
              <a:t>Conventional Catalytic cycle for hydrogenation with  Wilkinson’s catalyst</a:t>
            </a:r>
          </a:p>
        </p:txBody>
      </p:sp>
      <p:graphicFrame>
        <p:nvGraphicFramePr>
          <p:cNvPr id="45059" name="Object 3"/>
          <p:cNvGraphicFramePr>
            <a:graphicFrameLocks noChangeAspect="1"/>
          </p:cNvGraphicFramePr>
          <p:nvPr/>
        </p:nvGraphicFramePr>
        <p:xfrm>
          <a:off x="2667000" y="1071563"/>
          <a:ext cx="5181600" cy="5156200"/>
        </p:xfrm>
        <a:graphic>
          <a:graphicData uri="http://schemas.openxmlformats.org/presentationml/2006/ole">
            <mc:AlternateContent xmlns:mc="http://schemas.openxmlformats.org/markup-compatibility/2006">
              <mc:Choice xmlns:v="urn:schemas-microsoft-com:vml" Requires="v">
                <p:oleObj spid="_x0000_s47108" name="CS ChemDraw Drawing" r:id="rId3" imgW="4615200" imgH="4601880" progId="ChemDraw.Document.6.0">
                  <p:embed/>
                </p:oleObj>
              </mc:Choice>
              <mc:Fallback>
                <p:oleObj name="CS ChemDraw Drawing" r:id="rId3" imgW="4615200" imgH="46018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071563"/>
                        <a:ext cx="51816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0" name="Text Box 4"/>
          <p:cNvSpPr txBox="1">
            <a:spLocks noChangeArrowheads="1"/>
          </p:cNvSpPr>
          <p:nvPr/>
        </p:nvSpPr>
        <p:spPr bwMode="auto">
          <a:xfrm>
            <a:off x="8229600" y="1676400"/>
            <a:ext cx="1981200" cy="1600438"/>
          </a:xfrm>
          <a:prstGeom prst="rect">
            <a:avLst/>
          </a:prstGeom>
          <a:noFill/>
          <a:ln w="9525">
            <a:noFill/>
            <a:miter lim="800000"/>
            <a:headEnd/>
            <a:tailEnd/>
          </a:ln>
          <a:effectLst/>
        </p:spPr>
        <p:txBody>
          <a:bodyPr>
            <a:spAutoFit/>
          </a:bodyPr>
          <a:lstStyle/>
          <a:p>
            <a:pPr algn="just">
              <a:spcBef>
                <a:spcPct val="50000"/>
              </a:spcBef>
            </a:pPr>
            <a:r>
              <a:rPr lang="en-GB" sz="1400"/>
              <a:t>The first step of this catalytic cycle is the cleavage of a PPh</a:t>
            </a:r>
            <a:r>
              <a:rPr lang="en-GB" sz="1400" baseline="-25000"/>
              <a:t>3</a:t>
            </a:r>
            <a:r>
              <a:rPr lang="en-GB" sz="1400"/>
              <a:t> to generate the active form of the catalyst followed by oxidative addition of dihydrogen. </a:t>
            </a:r>
            <a:endParaRPr lang="en-US" sz="1400"/>
          </a:p>
        </p:txBody>
      </p:sp>
    </p:spTree>
    <p:extLst>
      <p:ext uri="{BB962C8B-B14F-4D97-AF65-F5344CB8AC3E}">
        <p14:creationId xmlns:p14="http://schemas.microsoft.com/office/powerpoint/2010/main" val="3541349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752600" y="533401"/>
            <a:ext cx="8686800" cy="366713"/>
          </a:xfrm>
          <a:prstGeom prst="rect">
            <a:avLst/>
          </a:prstGeom>
          <a:solidFill>
            <a:srgbClr val="00FF00"/>
          </a:solidFill>
          <a:ln w="9525">
            <a:noFill/>
            <a:miter lim="800000"/>
            <a:headEnd/>
            <a:tailEnd/>
          </a:ln>
          <a:effectLst/>
        </p:spPr>
        <p:txBody>
          <a:bodyPr>
            <a:spAutoFit/>
          </a:bodyPr>
          <a:lstStyle/>
          <a:p>
            <a:pPr algn="ctr">
              <a:spcBef>
                <a:spcPct val="50000"/>
              </a:spcBef>
            </a:pPr>
            <a:r>
              <a:rPr lang="en-US" b="1"/>
              <a:t>Conventional Catalytic cycle for hydrogenation with  Wilkinson’s catalyst</a:t>
            </a:r>
          </a:p>
        </p:txBody>
      </p:sp>
      <p:graphicFrame>
        <p:nvGraphicFramePr>
          <p:cNvPr id="45059" name="Object 3"/>
          <p:cNvGraphicFramePr>
            <a:graphicFrameLocks noChangeAspect="1"/>
          </p:cNvGraphicFramePr>
          <p:nvPr/>
        </p:nvGraphicFramePr>
        <p:xfrm>
          <a:off x="2667000" y="1071563"/>
          <a:ext cx="5181600" cy="5156200"/>
        </p:xfrm>
        <a:graphic>
          <a:graphicData uri="http://schemas.openxmlformats.org/presentationml/2006/ole">
            <mc:AlternateContent xmlns:mc="http://schemas.openxmlformats.org/markup-compatibility/2006">
              <mc:Choice xmlns:v="urn:schemas-microsoft-com:vml" Requires="v">
                <p:oleObj spid="_x0000_s48132" name="CS ChemDraw Drawing" r:id="rId3" imgW="4615200" imgH="4601880" progId="ChemDraw.Document.6.0">
                  <p:embed/>
                </p:oleObj>
              </mc:Choice>
              <mc:Fallback>
                <p:oleObj name="CS ChemDraw Drawing" r:id="rId3" imgW="4615200" imgH="46018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071563"/>
                        <a:ext cx="51816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0" name="Text Box 4"/>
          <p:cNvSpPr txBox="1">
            <a:spLocks noChangeArrowheads="1"/>
          </p:cNvSpPr>
          <p:nvPr/>
        </p:nvSpPr>
        <p:spPr bwMode="auto">
          <a:xfrm>
            <a:off x="8229600" y="1676400"/>
            <a:ext cx="1981200" cy="1600438"/>
          </a:xfrm>
          <a:prstGeom prst="rect">
            <a:avLst/>
          </a:prstGeom>
          <a:noFill/>
          <a:ln w="9525">
            <a:noFill/>
            <a:miter lim="800000"/>
            <a:headEnd/>
            <a:tailEnd/>
          </a:ln>
          <a:effectLst/>
        </p:spPr>
        <p:txBody>
          <a:bodyPr>
            <a:spAutoFit/>
          </a:bodyPr>
          <a:lstStyle/>
          <a:p>
            <a:pPr algn="just">
              <a:spcBef>
                <a:spcPct val="50000"/>
              </a:spcBef>
            </a:pPr>
            <a:r>
              <a:rPr lang="en-GB" sz="1400"/>
              <a:t>The first step of this catalytic cycle is the cleavage of a PPh</a:t>
            </a:r>
            <a:r>
              <a:rPr lang="en-GB" sz="1400" baseline="-25000"/>
              <a:t>3</a:t>
            </a:r>
            <a:r>
              <a:rPr lang="en-GB" sz="1400"/>
              <a:t> to generate the active form of the catalyst followed by oxidative addition of dihydrogen. </a:t>
            </a:r>
            <a:endParaRPr lang="en-US" sz="1400"/>
          </a:p>
        </p:txBody>
      </p:sp>
    </p:spTree>
    <p:extLst>
      <p:ext uri="{BB962C8B-B14F-4D97-AF65-F5344CB8AC3E}">
        <p14:creationId xmlns:p14="http://schemas.microsoft.com/office/powerpoint/2010/main" val="27381328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1524001" y="1201222"/>
            <a:ext cx="184731" cy="369332"/>
          </a:xfrm>
          <a:prstGeom prst="rect">
            <a:avLst/>
          </a:prstGeom>
          <a:noFill/>
          <a:ln w="9525">
            <a:noFill/>
            <a:miter lim="800000"/>
            <a:headEnd/>
            <a:tailEnd/>
          </a:ln>
        </p:spPr>
        <p:txBody>
          <a:bodyPr wrap="none" anchor="ctr">
            <a:spAutoFit/>
          </a:bodyPr>
          <a:lstStyle/>
          <a:p>
            <a:endParaRPr lang="en-IN"/>
          </a:p>
        </p:txBody>
      </p:sp>
      <p:graphicFrame>
        <p:nvGraphicFramePr>
          <p:cNvPr id="44034" name="Object 2"/>
          <p:cNvGraphicFramePr>
            <a:graphicFrameLocks noChangeAspect="1"/>
          </p:cNvGraphicFramePr>
          <p:nvPr/>
        </p:nvGraphicFramePr>
        <p:xfrm>
          <a:off x="2667000" y="838201"/>
          <a:ext cx="5791200" cy="4919663"/>
        </p:xfrm>
        <a:graphic>
          <a:graphicData uri="http://schemas.openxmlformats.org/presentationml/2006/ole">
            <mc:AlternateContent xmlns:mc="http://schemas.openxmlformats.org/markup-compatibility/2006">
              <mc:Choice xmlns:v="urn:schemas-microsoft-com:vml" Requires="v">
                <p:oleObj spid="_x0000_s49156" name="CS ChemDraw Drawing" r:id="rId3" imgW="5684760" imgH="4824000" progId="ChemDraw.Document.6.0">
                  <p:embed/>
                </p:oleObj>
              </mc:Choice>
              <mc:Fallback>
                <p:oleObj name="CS ChemDraw Drawing" r:id="rId3" imgW="5684760" imgH="482400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38201"/>
                        <a:ext cx="5791200" cy="491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6" name="Text Box 4"/>
          <p:cNvSpPr txBox="1">
            <a:spLocks noChangeArrowheads="1"/>
          </p:cNvSpPr>
          <p:nvPr/>
        </p:nvSpPr>
        <p:spPr bwMode="auto">
          <a:xfrm>
            <a:off x="1981200" y="228601"/>
            <a:ext cx="6553200" cy="366713"/>
          </a:xfrm>
          <a:prstGeom prst="rect">
            <a:avLst/>
          </a:prstGeom>
          <a:solidFill>
            <a:srgbClr val="00FF00"/>
          </a:solidFill>
          <a:ln w="9525">
            <a:noFill/>
            <a:miter lim="800000"/>
            <a:headEnd/>
            <a:tailEnd/>
          </a:ln>
        </p:spPr>
        <p:txBody>
          <a:bodyPr>
            <a:spAutoFit/>
          </a:bodyPr>
          <a:lstStyle/>
          <a:p>
            <a:pPr algn="ctr">
              <a:spcBef>
                <a:spcPct val="50000"/>
              </a:spcBef>
            </a:pPr>
            <a:r>
              <a:rPr lang="en-US" b="1" dirty="0"/>
              <a:t>catalytic cycle for hydrogenation </a:t>
            </a:r>
          </a:p>
        </p:txBody>
      </p:sp>
      <p:sp>
        <p:nvSpPr>
          <p:cNvPr id="44037" name="Text Box 5"/>
          <p:cNvSpPr txBox="1">
            <a:spLocks noChangeArrowheads="1"/>
          </p:cNvSpPr>
          <p:nvPr/>
        </p:nvSpPr>
        <p:spPr bwMode="auto">
          <a:xfrm>
            <a:off x="8458200" y="1066801"/>
            <a:ext cx="1981200" cy="4078039"/>
          </a:xfrm>
          <a:prstGeom prst="rect">
            <a:avLst/>
          </a:prstGeom>
          <a:noFill/>
          <a:ln w="9525">
            <a:noFill/>
            <a:miter lim="800000"/>
            <a:headEnd/>
            <a:tailEnd/>
          </a:ln>
        </p:spPr>
        <p:txBody>
          <a:bodyPr>
            <a:spAutoFit/>
          </a:bodyPr>
          <a:lstStyle/>
          <a:p>
            <a:r>
              <a:rPr lang="en-GB" sz="1400"/>
              <a:t>Kinetic studies have shown that the dissociation of PPh</a:t>
            </a:r>
            <a:r>
              <a:rPr lang="en-GB" sz="1400" baseline="-25000"/>
              <a:t>3 </a:t>
            </a:r>
            <a:r>
              <a:rPr lang="en-GB" sz="1400"/>
              <a:t>from the distorted square planar complex RhCl(PPh</a:t>
            </a:r>
            <a:r>
              <a:rPr lang="en-GB" sz="1400" baseline="-25000"/>
              <a:t>3</a:t>
            </a:r>
            <a:r>
              <a:rPr lang="en-GB" sz="1400"/>
              <a:t>)</a:t>
            </a:r>
            <a:r>
              <a:rPr lang="en-GB" sz="1400" baseline="-25000"/>
              <a:t>3</a:t>
            </a:r>
            <a:r>
              <a:rPr lang="en-GB" sz="1400"/>
              <a:t> in benzene occurs only to a very small extent (</a:t>
            </a:r>
            <a:r>
              <a:rPr lang="en-GB" sz="1400" i="1"/>
              <a:t>k</a:t>
            </a:r>
            <a:r>
              <a:rPr lang="en-GB" sz="1400"/>
              <a:t> = 2.3 × 10</a:t>
            </a:r>
            <a:r>
              <a:rPr lang="en-GB" sz="1400" baseline="30000"/>
              <a:t>–7</a:t>
            </a:r>
            <a:r>
              <a:rPr lang="en-GB" sz="1400"/>
              <a:t>  M at 25°C), and</a:t>
            </a:r>
          </a:p>
          <a:p>
            <a:r>
              <a:rPr lang="en-GB" sz="1400"/>
              <a:t>under an atmosphere of H</a:t>
            </a:r>
            <a:r>
              <a:rPr lang="en-GB" sz="1400" baseline="-25000"/>
              <a:t>2</a:t>
            </a:r>
            <a:r>
              <a:rPr lang="en-GB" sz="1400"/>
              <a:t>, a solution of RhCl(PPh</a:t>
            </a:r>
            <a:r>
              <a:rPr lang="en-GB" sz="1400" baseline="-25000"/>
              <a:t>3</a:t>
            </a:r>
            <a:r>
              <a:rPr lang="en-GB" sz="1400"/>
              <a:t>)</a:t>
            </a:r>
            <a:r>
              <a:rPr lang="en-GB" sz="1400" baseline="-25000"/>
              <a:t>3</a:t>
            </a:r>
            <a:r>
              <a:rPr lang="en-GB" sz="1400"/>
              <a:t> becomes yellow as a result of the oxidative</a:t>
            </a:r>
            <a:r>
              <a:rPr lang="en-GB"/>
              <a:t> </a:t>
            </a:r>
            <a:r>
              <a:rPr lang="en-GB" sz="1400"/>
              <a:t>addition of H</a:t>
            </a:r>
            <a:r>
              <a:rPr lang="en-GB" sz="1400" baseline="-25000"/>
              <a:t>2</a:t>
            </a:r>
            <a:r>
              <a:rPr lang="en-GB" sz="1400"/>
              <a:t> to give  </a:t>
            </a:r>
            <a:r>
              <a:rPr lang="en-GB" sz="1400" i="1"/>
              <a:t>cis</a:t>
            </a:r>
            <a:r>
              <a:rPr lang="en-GB" sz="1400"/>
              <a:t>-H</a:t>
            </a:r>
            <a:r>
              <a:rPr lang="en-GB" sz="1400" baseline="-25000"/>
              <a:t>2</a:t>
            </a:r>
            <a:r>
              <a:rPr lang="en-GB" sz="1400"/>
              <a:t>RhCl(PPh</a:t>
            </a:r>
            <a:r>
              <a:rPr lang="en-GB" sz="1400" baseline="-25000"/>
              <a:t>3</a:t>
            </a:r>
            <a:r>
              <a:rPr lang="en-GB" sz="1400"/>
              <a:t>)</a:t>
            </a:r>
            <a:r>
              <a:rPr lang="en-GB" sz="1400" baseline="-25000"/>
              <a:t>3</a:t>
            </a:r>
            <a:r>
              <a:rPr lang="en-GB"/>
              <a:t>. </a:t>
            </a:r>
            <a:endParaRPr lang="en-US"/>
          </a:p>
          <a:p>
            <a:pPr>
              <a:spcBef>
                <a:spcPct val="50000"/>
              </a:spcBef>
            </a:pPr>
            <a:endParaRPr lang="en-US"/>
          </a:p>
        </p:txBody>
      </p:sp>
      <p:sp>
        <p:nvSpPr>
          <p:cNvPr id="44038" name="Text Box 7"/>
          <p:cNvSpPr txBox="1">
            <a:spLocks noChangeArrowheads="1"/>
          </p:cNvSpPr>
          <p:nvPr/>
        </p:nvSpPr>
        <p:spPr bwMode="auto">
          <a:xfrm>
            <a:off x="2133600" y="5867401"/>
            <a:ext cx="8153400" cy="954107"/>
          </a:xfrm>
          <a:prstGeom prst="rect">
            <a:avLst/>
          </a:prstGeom>
          <a:noFill/>
          <a:ln w="9525">
            <a:noFill/>
            <a:miter lim="800000"/>
            <a:headEnd/>
            <a:tailEnd/>
          </a:ln>
        </p:spPr>
        <p:txBody>
          <a:bodyPr>
            <a:spAutoFit/>
          </a:bodyPr>
          <a:lstStyle/>
          <a:p>
            <a:r>
              <a:rPr lang="en-US" sz="1400" i="1" dirty="0"/>
              <a:t>The </a:t>
            </a:r>
            <a:r>
              <a:rPr lang="en-US" sz="1400" b="1" i="1" dirty="0"/>
              <a:t>trans effect</a:t>
            </a:r>
            <a:r>
              <a:rPr lang="en-US" sz="1400" i="1" dirty="0"/>
              <a:t> is the </a:t>
            </a:r>
            <a:r>
              <a:rPr lang="en-US" sz="1400" i="1" dirty="0" err="1"/>
              <a:t>labilization</a:t>
            </a:r>
            <a:r>
              <a:rPr lang="en-US" sz="1400" i="1" dirty="0"/>
              <a:t> (making unstable) of </a:t>
            </a:r>
            <a:r>
              <a:rPr lang="en-US" sz="1400" i="1" dirty="0" err="1"/>
              <a:t>ligands</a:t>
            </a:r>
            <a:r>
              <a:rPr lang="en-US" sz="1400" i="1" dirty="0"/>
              <a:t> that are trans  to certain other </a:t>
            </a:r>
            <a:r>
              <a:rPr lang="en-US" sz="1400" i="1" dirty="0" err="1"/>
              <a:t>ligands</a:t>
            </a:r>
            <a:r>
              <a:rPr lang="en-US" sz="1400" i="1" dirty="0"/>
              <a:t>, which can thus be regarded as trans-directing </a:t>
            </a:r>
            <a:r>
              <a:rPr lang="en-US" sz="1400" i="1" dirty="0" err="1"/>
              <a:t>ligands</a:t>
            </a:r>
            <a:r>
              <a:rPr lang="en-US" sz="1400" i="1" dirty="0"/>
              <a:t>. The intensity of the trans effect (as measured by the increase in rate of substitution of the trans </a:t>
            </a:r>
            <a:r>
              <a:rPr lang="en-US" sz="1400" i="1" dirty="0" err="1"/>
              <a:t>ligand</a:t>
            </a:r>
            <a:r>
              <a:rPr lang="en-US" sz="1400" i="1" dirty="0"/>
              <a:t>) follows this sequence:</a:t>
            </a:r>
          </a:p>
          <a:p>
            <a:r>
              <a:rPr lang="en-US" sz="1400" dirty="0">
                <a:solidFill>
                  <a:srgbClr val="FF0000"/>
                </a:solidFill>
              </a:rPr>
              <a:t> </a:t>
            </a:r>
            <a:r>
              <a:rPr lang="pt-BR" sz="1400" dirty="0">
                <a:solidFill>
                  <a:srgbClr val="FF0000"/>
                </a:solidFill>
              </a:rPr>
              <a:t>H</a:t>
            </a:r>
            <a:r>
              <a:rPr lang="pt-BR" sz="1400" baseline="-25000" dirty="0">
                <a:solidFill>
                  <a:srgbClr val="FF0000"/>
                </a:solidFill>
              </a:rPr>
              <a:t>2</a:t>
            </a:r>
            <a:r>
              <a:rPr lang="pt-BR" sz="1400" dirty="0">
                <a:solidFill>
                  <a:srgbClr val="FF0000"/>
                </a:solidFill>
              </a:rPr>
              <a:t>O</a:t>
            </a:r>
            <a:r>
              <a:rPr lang="pt-BR" sz="1400" dirty="0"/>
              <a:t>, OH− &lt; NH</a:t>
            </a:r>
            <a:r>
              <a:rPr lang="pt-BR" sz="1400" baseline="-25000" dirty="0"/>
              <a:t>3</a:t>
            </a:r>
            <a:r>
              <a:rPr lang="pt-BR" sz="1400" dirty="0"/>
              <a:t> &lt; py &lt; </a:t>
            </a:r>
            <a:r>
              <a:rPr lang="pt-BR" sz="1400" dirty="0">
                <a:solidFill>
                  <a:srgbClr val="FF0000"/>
                </a:solidFill>
              </a:rPr>
              <a:t>Cl−</a:t>
            </a:r>
            <a:r>
              <a:rPr lang="pt-BR" sz="1400" dirty="0"/>
              <a:t> &lt; Br− &lt; I−, &lt; </a:t>
            </a:r>
            <a:r>
              <a:rPr lang="pt-BR" sz="1400" b="1" dirty="0">
                <a:solidFill>
                  <a:srgbClr val="A50021"/>
                </a:solidFill>
              </a:rPr>
              <a:t>PR</a:t>
            </a:r>
            <a:r>
              <a:rPr lang="pt-BR" sz="1400" b="1" baseline="-25000" dirty="0">
                <a:solidFill>
                  <a:srgbClr val="A50021"/>
                </a:solidFill>
              </a:rPr>
              <a:t>3</a:t>
            </a:r>
            <a:r>
              <a:rPr lang="pt-BR" sz="1400" dirty="0"/>
              <a:t>, CH</a:t>
            </a:r>
            <a:r>
              <a:rPr lang="pt-BR" sz="1400" baseline="-25000" dirty="0"/>
              <a:t>3</a:t>
            </a:r>
            <a:r>
              <a:rPr lang="pt-BR" sz="1400" dirty="0"/>
              <a:t>− &lt; </a:t>
            </a:r>
            <a:r>
              <a:rPr lang="pt-BR" sz="1400" b="1" dirty="0">
                <a:solidFill>
                  <a:srgbClr val="A50021"/>
                </a:solidFill>
              </a:rPr>
              <a:t>H−,</a:t>
            </a:r>
            <a:r>
              <a:rPr lang="pt-BR" sz="1400" dirty="0"/>
              <a:t> NO, CO </a:t>
            </a:r>
            <a:endParaRPr lang="en-US" sz="1400" dirty="0"/>
          </a:p>
        </p:txBody>
      </p:sp>
    </p:spTree>
    <p:extLst>
      <p:ext uri="{BB962C8B-B14F-4D97-AF65-F5344CB8AC3E}">
        <p14:creationId xmlns:p14="http://schemas.microsoft.com/office/powerpoint/2010/main" val="13655138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a:spLocks noChangeArrowheads="1"/>
          </p:cNvSpPr>
          <p:nvPr/>
        </p:nvSpPr>
        <p:spPr bwMode="auto">
          <a:xfrm>
            <a:off x="1524001" y="2701409"/>
            <a:ext cx="184731" cy="369332"/>
          </a:xfrm>
          <a:prstGeom prst="rect">
            <a:avLst/>
          </a:prstGeom>
          <a:noFill/>
          <a:ln w="9525">
            <a:noFill/>
            <a:miter lim="800000"/>
            <a:headEnd/>
            <a:tailEnd/>
          </a:ln>
        </p:spPr>
        <p:txBody>
          <a:bodyPr wrap="none" anchor="ctr">
            <a:spAutoFit/>
          </a:bodyPr>
          <a:lstStyle/>
          <a:p>
            <a:endParaRPr lang="en-IN"/>
          </a:p>
        </p:txBody>
      </p:sp>
      <p:graphicFrame>
        <p:nvGraphicFramePr>
          <p:cNvPr id="45058" name="Object 2"/>
          <p:cNvGraphicFramePr>
            <a:graphicFrameLocks noChangeAspect="1"/>
          </p:cNvGraphicFramePr>
          <p:nvPr/>
        </p:nvGraphicFramePr>
        <p:xfrm>
          <a:off x="1981200" y="3429001"/>
          <a:ext cx="8181324" cy="1914525"/>
        </p:xfrm>
        <a:graphic>
          <a:graphicData uri="http://schemas.openxmlformats.org/presentationml/2006/ole">
            <mc:AlternateContent xmlns:mc="http://schemas.openxmlformats.org/markup-compatibility/2006">
              <mc:Choice xmlns:v="urn:schemas-microsoft-com:vml" Requires="v">
                <p:oleObj spid="_x0000_s50180" name="CS ChemDraw Drawing" r:id="rId3" imgW="3820668" imgH="989076" progId="ChemDraw.Document.6.0">
                  <p:embed/>
                </p:oleObj>
              </mc:Choice>
              <mc:Fallback>
                <p:oleObj name="CS ChemDraw Drawing" r:id="rId3" imgW="3820668" imgH="989076"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429001"/>
                        <a:ext cx="8181324" cy="191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0" name="Text Box 6"/>
          <p:cNvSpPr txBox="1">
            <a:spLocks noChangeArrowheads="1"/>
          </p:cNvSpPr>
          <p:nvPr/>
        </p:nvSpPr>
        <p:spPr bwMode="auto">
          <a:xfrm>
            <a:off x="2209800" y="1143001"/>
            <a:ext cx="7696200" cy="2031325"/>
          </a:xfrm>
          <a:prstGeom prst="rect">
            <a:avLst/>
          </a:prstGeom>
          <a:noFill/>
          <a:ln w="9525">
            <a:noFill/>
            <a:miter lim="800000"/>
            <a:headEnd/>
            <a:tailEnd/>
          </a:ln>
        </p:spPr>
        <p:txBody>
          <a:bodyPr>
            <a:spAutoFit/>
          </a:bodyPr>
          <a:lstStyle/>
          <a:p>
            <a:endParaRPr lang="en-GB" dirty="0"/>
          </a:p>
          <a:p>
            <a:pPr>
              <a:buFontTx/>
              <a:buChar char="•"/>
            </a:pPr>
            <a:endParaRPr lang="en-GB" dirty="0"/>
          </a:p>
          <a:p>
            <a:pPr>
              <a:buFontTx/>
              <a:buChar char="•"/>
            </a:pPr>
            <a:r>
              <a:rPr lang="en-GB" dirty="0"/>
              <a:t> </a:t>
            </a:r>
            <a:r>
              <a:rPr lang="en-GB" dirty="0" err="1"/>
              <a:t>Cis</a:t>
            </a:r>
            <a:r>
              <a:rPr lang="en-GB" dirty="0"/>
              <a:t> alkenes undergo hydrogenation more readily than trans alkenes</a:t>
            </a:r>
          </a:p>
          <a:p>
            <a:pPr>
              <a:buFontTx/>
              <a:buChar char="•"/>
            </a:pPr>
            <a:endParaRPr lang="en-GB" dirty="0"/>
          </a:p>
          <a:p>
            <a:pPr>
              <a:buFontTx/>
              <a:buChar char="•"/>
            </a:pPr>
            <a:r>
              <a:rPr lang="en-GB" dirty="0"/>
              <a:t>Internal and branched alkenes  undergo hydrogenation more slowly than terminal ones, and</a:t>
            </a:r>
          </a:p>
          <a:p>
            <a:pPr algn="just"/>
            <a:r>
              <a:rPr lang="en-GB" dirty="0"/>
              <a:t>  </a:t>
            </a:r>
            <a:endParaRPr lang="en-US" dirty="0"/>
          </a:p>
        </p:txBody>
      </p:sp>
      <p:sp>
        <p:nvSpPr>
          <p:cNvPr id="45061" name="Text Box 7"/>
          <p:cNvSpPr txBox="1">
            <a:spLocks noChangeArrowheads="1"/>
          </p:cNvSpPr>
          <p:nvPr/>
        </p:nvSpPr>
        <p:spPr bwMode="auto">
          <a:xfrm>
            <a:off x="2057400" y="685801"/>
            <a:ext cx="8077200" cy="366713"/>
          </a:xfrm>
          <a:prstGeom prst="rect">
            <a:avLst/>
          </a:prstGeom>
          <a:solidFill>
            <a:srgbClr val="00FF00"/>
          </a:solidFill>
          <a:ln w="9525">
            <a:noFill/>
            <a:miter lim="800000"/>
            <a:headEnd/>
            <a:tailEnd/>
          </a:ln>
        </p:spPr>
        <p:txBody>
          <a:bodyPr>
            <a:spAutoFit/>
          </a:bodyPr>
          <a:lstStyle/>
          <a:p>
            <a:pPr>
              <a:spcBef>
                <a:spcPct val="50000"/>
              </a:spcBef>
            </a:pPr>
            <a:r>
              <a:rPr lang="en-US" b="1"/>
              <a:t>Relative reactivity of alkenes for homogenous catalytic hydrogenation </a:t>
            </a:r>
          </a:p>
        </p:txBody>
      </p:sp>
    </p:spTree>
    <p:extLst>
      <p:ext uri="{BB962C8B-B14F-4D97-AF65-F5344CB8AC3E}">
        <p14:creationId xmlns:p14="http://schemas.microsoft.com/office/powerpoint/2010/main" val="926362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2"/>
          <p:cNvSpPr>
            <a:spLocks noChangeArrowheads="1"/>
          </p:cNvSpPr>
          <p:nvPr/>
        </p:nvSpPr>
        <p:spPr bwMode="auto">
          <a:xfrm>
            <a:off x="1524001" y="1972747"/>
            <a:ext cx="184731" cy="369332"/>
          </a:xfrm>
          <a:prstGeom prst="rect">
            <a:avLst/>
          </a:prstGeom>
          <a:noFill/>
          <a:ln w="9525">
            <a:noFill/>
            <a:miter lim="800000"/>
            <a:headEnd/>
            <a:tailEnd/>
          </a:ln>
        </p:spPr>
        <p:txBody>
          <a:bodyPr wrap="none" anchor="ctr">
            <a:spAutoFit/>
          </a:bodyPr>
          <a:lstStyle/>
          <a:p>
            <a:endParaRPr lang="en-IN"/>
          </a:p>
        </p:txBody>
      </p:sp>
      <p:sp>
        <p:nvSpPr>
          <p:cNvPr id="46088" name="Rectangle 3"/>
          <p:cNvSpPr>
            <a:spLocks noChangeArrowheads="1"/>
          </p:cNvSpPr>
          <p:nvPr/>
        </p:nvSpPr>
        <p:spPr bwMode="auto">
          <a:xfrm>
            <a:off x="3384551" y="2268538"/>
            <a:ext cx="184731" cy="369332"/>
          </a:xfrm>
          <a:prstGeom prst="rect">
            <a:avLst/>
          </a:prstGeom>
          <a:noFill/>
          <a:ln w="9525">
            <a:noFill/>
            <a:miter lim="800000"/>
            <a:headEnd/>
            <a:tailEnd/>
          </a:ln>
        </p:spPr>
        <p:txBody>
          <a:bodyPr wrap="none">
            <a:spAutoFit/>
          </a:bodyPr>
          <a:lstStyle/>
          <a:p>
            <a:endParaRPr lang="en-IN"/>
          </a:p>
        </p:txBody>
      </p:sp>
      <p:graphicFrame>
        <p:nvGraphicFramePr>
          <p:cNvPr id="46082" name="Object 2"/>
          <p:cNvGraphicFramePr>
            <a:graphicFrameLocks noChangeAspect="1"/>
          </p:cNvGraphicFramePr>
          <p:nvPr/>
        </p:nvGraphicFramePr>
        <p:xfrm>
          <a:off x="5257800" y="4495800"/>
          <a:ext cx="838200" cy="228600"/>
        </p:xfrm>
        <a:graphic>
          <a:graphicData uri="http://schemas.openxmlformats.org/presentationml/2006/ole">
            <mc:AlternateContent xmlns:mc="http://schemas.openxmlformats.org/markup-compatibility/2006">
              <mc:Choice xmlns:v="urn:schemas-microsoft-com:vml" Requires="v">
                <p:oleObj spid="_x0000_s51212" name="CS ChemDraw Drawing" r:id="rId3" imgW="1681218" imgH="269299" progId="ChemDraw.Document.6.0">
                  <p:embed/>
                </p:oleObj>
              </mc:Choice>
              <mc:Fallback>
                <p:oleObj name="CS ChemDraw Drawing" r:id="rId3" imgW="1681218" imgH="269299"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495800"/>
                        <a:ext cx="8382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9" name="Rectangle 5"/>
          <p:cNvSpPr>
            <a:spLocks noChangeArrowheads="1"/>
          </p:cNvSpPr>
          <p:nvPr/>
        </p:nvSpPr>
        <p:spPr bwMode="auto">
          <a:xfrm>
            <a:off x="3384551" y="2268538"/>
            <a:ext cx="184731" cy="369332"/>
          </a:xfrm>
          <a:prstGeom prst="rect">
            <a:avLst/>
          </a:prstGeom>
          <a:noFill/>
          <a:ln w="9525">
            <a:noFill/>
            <a:miter lim="800000"/>
            <a:headEnd/>
            <a:tailEnd/>
          </a:ln>
        </p:spPr>
        <p:txBody>
          <a:bodyPr wrap="none">
            <a:spAutoFit/>
          </a:bodyPr>
          <a:lstStyle/>
          <a:p>
            <a:endParaRPr lang="en-IN"/>
          </a:p>
        </p:txBody>
      </p:sp>
      <p:graphicFrame>
        <p:nvGraphicFramePr>
          <p:cNvPr id="46083" name="Object 3"/>
          <p:cNvGraphicFramePr>
            <a:graphicFrameLocks noChangeAspect="1"/>
          </p:cNvGraphicFramePr>
          <p:nvPr/>
        </p:nvGraphicFramePr>
        <p:xfrm>
          <a:off x="6477001" y="4419601"/>
          <a:ext cx="409575" cy="466725"/>
        </p:xfrm>
        <a:graphic>
          <a:graphicData uri="http://schemas.openxmlformats.org/presentationml/2006/ole">
            <mc:AlternateContent xmlns:mc="http://schemas.openxmlformats.org/markup-compatibility/2006">
              <mc:Choice xmlns:v="urn:schemas-microsoft-com:vml" Requires="v">
                <p:oleObj spid="_x0000_s51213" name="CS ChemDraw Drawing" r:id="rId5" imgW="699516" imgH="803148" progId="ChemDraw.Document.6.0">
                  <p:embed/>
                </p:oleObj>
              </mc:Choice>
              <mc:Fallback>
                <p:oleObj name="CS ChemDraw Drawing" r:id="rId5" imgW="699516" imgH="803148"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1" y="4419601"/>
                        <a:ext cx="4095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0" name="Rectangle 7"/>
          <p:cNvSpPr>
            <a:spLocks noChangeArrowheads="1"/>
          </p:cNvSpPr>
          <p:nvPr/>
        </p:nvSpPr>
        <p:spPr bwMode="auto">
          <a:xfrm>
            <a:off x="3384551" y="2268538"/>
            <a:ext cx="184731" cy="369332"/>
          </a:xfrm>
          <a:prstGeom prst="rect">
            <a:avLst/>
          </a:prstGeom>
          <a:noFill/>
          <a:ln w="9525">
            <a:noFill/>
            <a:miter lim="800000"/>
            <a:headEnd/>
            <a:tailEnd/>
          </a:ln>
        </p:spPr>
        <p:txBody>
          <a:bodyPr wrap="none">
            <a:spAutoFit/>
          </a:bodyPr>
          <a:lstStyle/>
          <a:p>
            <a:endParaRPr lang="en-IN"/>
          </a:p>
        </p:txBody>
      </p:sp>
      <p:graphicFrame>
        <p:nvGraphicFramePr>
          <p:cNvPr id="46084" name="Object 4"/>
          <p:cNvGraphicFramePr>
            <a:graphicFrameLocks noChangeAspect="1"/>
          </p:cNvGraphicFramePr>
          <p:nvPr/>
        </p:nvGraphicFramePr>
        <p:xfrm>
          <a:off x="7391400" y="4343401"/>
          <a:ext cx="609600" cy="523875"/>
        </p:xfrm>
        <a:graphic>
          <a:graphicData uri="http://schemas.openxmlformats.org/presentationml/2006/ole">
            <mc:AlternateContent xmlns:mc="http://schemas.openxmlformats.org/markup-compatibility/2006">
              <mc:Choice xmlns:v="urn:schemas-microsoft-com:vml" Requires="v">
                <p:oleObj spid="_x0000_s51214" name="CS ChemDraw Drawing" r:id="rId7" imgW="943356" imgH="803148" progId="ChemDraw.Document.6.0">
                  <p:embed/>
                </p:oleObj>
              </mc:Choice>
              <mc:Fallback>
                <p:oleObj name="CS ChemDraw Drawing" r:id="rId7" imgW="943356" imgH="803148"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4343401"/>
                        <a:ext cx="60960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91" name="Rectangle 9"/>
          <p:cNvSpPr>
            <a:spLocks noChangeArrowheads="1"/>
          </p:cNvSpPr>
          <p:nvPr/>
        </p:nvSpPr>
        <p:spPr bwMode="auto">
          <a:xfrm>
            <a:off x="3384551" y="2268538"/>
            <a:ext cx="184731" cy="369332"/>
          </a:xfrm>
          <a:prstGeom prst="rect">
            <a:avLst/>
          </a:prstGeom>
          <a:noFill/>
          <a:ln w="9525">
            <a:noFill/>
            <a:miter lim="800000"/>
            <a:headEnd/>
            <a:tailEnd/>
          </a:ln>
        </p:spPr>
        <p:txBody>
          <a:bodyPr wrap="none">
            <a:spAutoFit/>
          </a:bodyPr>
          <a:lstStyle/>
          <a:p>
            <a:endParaRPr lang="en-IN"/>
          </a:p>
        </p:txBody>
      </p:sp>
      <p:graphicFrame>
        <p:nvGraphicFramePr>
          <p:cNvPr id="46085" name="Object 5"/>
          <p:cNvGraphicFramePr>
            <a:graphicFrameLocks noChangeAspect="1"/>
          </p:cNvGraphicFramePr>
          <p:nvPr/>
        </p:nvGraphicFramePr>
        <p:xfrm>
          <a:off x="8382001" y="4343400"/>
          <a:ext cx="981075" cy="419100"/>
        </p:xfrm>
        <a:graphic>
          <a:graphicData uri="http://schemas.openxmlformats.org/presentationml/2006/ole">
            <mc:AlternateContent xmlns:mc="http://schemas.openxmlformats.org/markup-compatibility/2006">
              <mc:Choice xmlns:v="urn:schemas-microsoft-com:vml" Requires="v">
                <p:oleObj spid="_x0000_s51215" name="CS ChemDraw Drawing" r:id="rId9" imgW="1231200" imgH="516600" progId="ChemDraw.Document.6.0">
                  <p:embed/>
                </p:oleObj>
              </mc:Choice>
              <mc:Fallback>
                <p:oleObj name="CS ChemDraw Drawing" r:id="rId9" imgW="1231200" imgH="516600"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1" y="4343400"/>
                        <a:ext cx="9810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46" name="Group 54"/>
          <p:cNvGraphicFramePr>
            <a:graphicFrameLocks noGrp="1"/>
          </p:cNvGraphicFramePr>
          <p:nvPr/>
        </p:nvGraphicFramePr>
        <p:xfrm>
          <a:off x="3124200" y="3733800"/>
          <a:ext cx="6400800" cy="2438402"/>
        </p:xfrm>
        <a:graphic>
          <a:graphicData uri="http://schemas.openxmlformats.org/drawingml/2006/table">
            <a:tbl>
              <a:tblPr/>
              <a:tblGrid>
                <a:gridCol w="1838325"/>
                <a:gridCol w="1190625"/>
                <a:gridCol w="873125"/>
                <a:gridCol w="1165225"/>
                <a:gridCol w="1333500"/>
              </a:tblGrid>
              <a:tr h="5572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Catalyst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25°C, 1 </a:t>
                      </a:r>
                      <a:r>
                        <a:rPr kumimoji="0" lang="en-GB" sz="1400" b="1" i="0" u="none" strike="noStrike" cap="none" normalizeH="0" baseline="0" dirty="0" err="1" smtClean="0">
                          <a:ln>
                            <a:noFill/>
                          </a:ln>
                          <a:solidFill>
                            <a:schemeClr val="tx1"/>
                          </a:solidFill>
                          <a:effectLst/>
                          <a:latin typeface="Times New Roman" pitchFamily="18" charset="0"/>
                          <a:cs typeface="Times New Roman" pitchFamily="18" charset="0"/>
                        </a:rPr>
                        <a:t>atm</a:t>
                      </a: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 H</a:t>
                      </a:r>
                      <a:r>
                        <a:rPr kumimoji="0" lang="en-GB" sz="1400" b="1" i="0" u="none" strike="noStrike" cap="none" normalizeH="0" baseline="-30000" dirty="0" smtClean="0">
                          <a:ln>
                            <a:noFill/>
                          </a:ln>
                          <a:solidFill>
                            <a:schemeClr val="tx1"/>
                          </a:solidFill>
                          <a:effectLst/>
                          <a:latin typeface="Times New Roman" pitchFamily="18" charset="0"/>
                          <a:cs typeface="Times New Roman" pitchFamily="18" charset="0"/>
                        </a:rPr>
                        <a:t>2</a:t>
                      </a:r>
                      <a:endParaRPr kumimoji="0" lang="en-GB"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Turnover frequency  (TOF) in h</a:t>
                      </a:r>
                      <a:r>
                        <a:rPr kumimoji="0" lang="en-GB" sz="14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 for hydrogenation of alkenes</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hMerge="1">
                  <a:txBody>
                    <a:bodyPr/>
                    <a:lstStyle/>
                    <a:p>
                      <a:endParaRPr lang="en-IN"/>
                    </a:p>
                  </a:txBody>
                  <a:tcPr/>
                </a:tc>
                <a:tc hMerge="1">
                  <a:txBody>
                    <a:bodyPr/>
                    <a:lstStyle/>
                    <a:p>
                      <a:endParaRPr lang="en-IN"/>
                    </a:p>
                  </a:txBody>
                  <a:tcPr/>
                </a:tc>
              </a:tr>
              <a:tr h="658813">
                <a:tc vMerge="1">
                  <a:txBody>
                    <a:bodyPr/>
                    <a:lstStyle/>
                    <a:p>
                      <a:endParaRPr lang="en-I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IN"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FF0000"/>
                          </a:solidFill>
                          <a:effectLst/>
                          <a:latin typeface="Times New Roman" pitchFamily="18" charset="0"/>
                          <a:cs typeface="Times New Roman" pitchFamily="18" charset="0"/>
                        </a:rPr>
                        <a:t>Wilkinson’s catalyst</a:t>
                      </a:r>
                      <a:endParaRPr kumimoji="0" lang="en-GB" sz="14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650</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700</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NA</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rgbClr val="3333CC"/>
                          </a:solidFill>
                          <a:effectLst/>
                          <a:latin typeface="Times New Roman" pitchFamily="18" charset="0"/>
                          <a:cs typeface="Times New Roman" pitchFamily="18" charset="0"/>
                        </a:rPr>
                        <a:t>Schrock–Osborn catalyst</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4000</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NA</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NA</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hlink"/>
                          </a:solidFill>
                          <a:effectLst/>
                          <a:latin typeface="Times New Roman" pitchFamily="18" charset="0"/>
                          <a:cs typeface="Times New Roman" pitchFamily="18" charset="0"/>
                        </a:rPr>
                        <a:t>Crabtree’s catalyst</a:t>
                      </a: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6400</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4500</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imes New Roman" pitchFamily="18" charset="0"/>
                          <a:cs typeface="Times New Roman" pitchFamily="18" charset="0"/>
                        </a:rPr>
                        <a:t>3800</a:t>
                      </a:r>
                      <a:endParaRPr kumimoji="0" lang="en-GB"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4000</a:t>
                      </a:r>
                      <a:endParaRPr kumimoji="0" lang="en-GB"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6086" name="Object 6"/>
          <p:cNvGraphicFramePr>
            <a:graphicFrameLocks noChangeAspect="1"/>
          </p:cNvGraphicFramePr>
          <p:nvPr/>
        </p:nvGraphicFramePr>
        <p:xfrm>
          <a:off x="2286000" y="1371601"/>
          <a:ext cx="7848600" cy="1470025"/>
        </p:xfrm>
        <a:graphic>
          <a:graphicData uri="http://schemas.openxmlformats.org/presentationml/2006/ole">
            <mc:AlternateContent xmlns:mc="http://schemas.openxmlformats.org/markup-compatibility/2006">
              <mc:Choice xmlns:v="urn:schemas-microsoft-com:vml" Requires="v">
                <p:oleObj spid="_x0000_s51216" name="CS ChemDraw Drawing" r:id="rId11" imgW="5897160" imgH="1105560" progId="ChemDraw.Document.6.0">
                  <p:embed/>
                </p:oleObj>
              </mc:Choice>
              <mc:Fallback>
                <p:oleObj name="CS ChemDraw Drawing" r:id="rId11" imgW="5897160" imgH="1105560" progId="ChemDraw.Document.6.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1371601"/>
                        <a:ext cx="78486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126" name="Text Box 53"/>
          <p:cNvSpPr txBox="1">
            <a:spLocks noChangeArrowheads="1"/>
          </p:cNvSpPr>
          <p:nvPr/>
        </p:nvSpPr>
        <p:spPr bwMode="auto">
          <a:xfrm>
            <a:off x="2133600" y="228600"/>
            <a:ext cx="8305800" cy="784830"/>
          </a:xfrm>
          <a:prstGeom prst="rect">
            <a:avLst/>
          </a:prstGeom>
          <a:solidFill>
            <a:srgbClr val="00FF00"/>
          </a:solidFill>
          <a:ln w="9525">
            <a:noFill/>
            <a:miter lim="800000"/>
            <a:headEnd/>
            <a:tailEnd/>
          </a:ln>
        </p:spPr>
        <p:txBody>
          <a:bodyPr wrap="square">
            <a:spAutoFit/>
          </a:bodyPr>
          <a:lstStyle/>
          <a:p>
            <a:pPr algn="ctr">
              <a:spcBef>
                <a:spcPct val="50000"/>
              </a:spcBef>
            </a:pPr>
            <a:r>
              <a:rPr lang="en-US" b="1" dirty="0"/>
              <a:t>Fine tuning of a catalyst:</a:t>
            </a:r>
          </a:p>
          <a:p>
            <a:pPr algn="ctr">
              <a:spcBef>
                <a:spcPct val="50000"/>
              </a:spcBef>
            </a:pPr>
            <a:r>
              <a:rPr lang="en-US" b="1" dirty="0"/>
              <a:t> hydrogenation catalysts which are more efficient than </a:t>
            </a:r>
            <a:r>
              <a:rPr lang="en-US" b="1" dirty="0" err="1"/>
              <a:t>Wilkinsons</a:t>
            </a:r>
            <a:r>
              <a:rPr lang="en-US" b="1" dirty="0"/>
              <a:t> catalyst</a:t>
            </a:r>
          </a:p>
        </p:txBody>
      </p:sp>
      <p:sp>
        <p:nvSpPr>
          <p:cNvPr id="46127" name="Text Box 55"/>
          <p:cNvSpPr txBox="1">
            <a:spLocks noChangeArrowheads="1"/>
          </p:cNvSpPr>
          <p:nvPr/>
        </p:nvSpPr>
        <p:spPr bwMode="auto">
          <a:xfrm>
            <a:off x="2057400" y="6246814"/>
            <a:ext cx="8153400" cy="611187"/>
          </a:xfrm>
          <a:prstGeom prst="rect">
            <a:avLst/>
          </a:prstGeom>
          <a:solidFill>
            <a:srgbClr val="FFFF99"/>
          </a:solidFill>
          <a:ln w="9525">
            <a:noFill/>
            <a:miter lim="800000"/>
            <a:headEnd/>
            <a:tailEnd/>
          </a:ln>
        </p:spPr>
        <p:txBody>
          <a:bodyPr>
            <a:spAutoFit/>
          </a:bodyPr>
          <a:lstStyle/>
          <a:p>
            <a:pPr algn="ctr">
              <a:spcBef>
                <a:spcPct val="50000"/>
              </a:spcBef>
            </a:pPr>
            <a:r>
              <a:rPr lang="en-GB" sz="1600" b="1" i="1">
                <a:solidFill>
                  <a:srgbClr val="993300"/>
                </a:solidFill>
              </a:rPr>
              <a:t>The cationic metal center is relatively more electrophilic than neutral metal center and thus favours alkene coordination</a:t>
            </a:r>
            <a:r>
              <a:rPr lang="en-GB" i="1">
                <a:solidFill>
                  <a:srgbClr val="993300"/>
                </a:solidFill>
              </a:rPr>
              <a:t>. </a:t>
            </a:r>
            <a:endParaRPr lang="en-US" i="1">
              <a:solidFill>
                <a:srgbClr val="993300"/>
              </a:solidFill>
            </a:endParaRPr>
          </a:p>
        </p:txBody>
      </p:sp>
    </p:spTree>
    <p:extLst>
      <p:ext uri="{BB962C8B-B14F-4D97-AF65-F5344CB8AC3E}">
        <p14:creationId xmlns:p14="http://schemas.microsoft.com/office/powerpoint/2010/main" val="35646705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3810000" y="381001"/>
            <a:ext cx="5105400" cy="366713"/>
          </a:xfrm>
          <a:prstGeom prst="rect">
            <a:avLst/>
          </a:prstGeom>
          <a:solidFill>
            <a:srgbClr val="00FF00"/>
          </a:solidFill>
          <a:ln w="9525">
            <a:noFill/>
            <a:miter lim="800000"/>
            <a:headEnd/>
            <a:tailEnd/>
          </a:ln>
        </p:spPr>
        <p:txBody>
          <a:bodyPr>
            <a:spAutoFit/>
          </a:bodyPr>
          <a:lstStyle/>
          <a:p>
            <a:pPr algn="ctr">
              <a:spcBef>
                <a:spcPct val="50000"/>
              </a:spcBef>
            </a:pPr>
            <a:r>
              <a:rPr lang="en-US" b="1"/>
              <a:t>Hydrogenation  with Crabtree’s catalyst</a:t>
            </a:r>
          </a:p>
        </p:txBody>
      </p:sp>
      <p:sp>
        <p:nvSpPr>
          <p:cNvPr id="47108" name="Text Box 4"/>
          <p:cNvSpPr txBox="1">
            <a:spLocks noChangeArrowheads="1"/>
          </p:cNvSpPr>
          <p:nvPr/>
        </p:nvSpPr>
        <p:spPr bwMode="auto">
          <a:xfrm>
            <a:off x="1676400" y="5715001"/>
            <a:ext cx="8763000" cy="581025"/>
          </a:xfrm>
          <a:prstGeom prst="rect">
            <a:avLst/>
          </a:prstGeom>
          <a:solidFill>
            <a:srgbClr val="FFFF99"/>
          </a:solidFill>
          <a:ln w="9525">
            <a:noFill/>
            <a:miter lim="800000"/>
            <a:headEnd/>
            <a:tailEnd/>
          </a:ln>
        </p:spPr>
        <p:txBody>
          <a:bodyPr>
            <a:spAutoFit/>
          </a:bodyPr>
          <a:lstStyle/>
          <a:p>
            <a:pPr algn="ctr">
              <a:spcBef>
                <a:spcPct val="50000"/>
              </a:spcBef>
            </a:pPr>
            <a:r>
              <a:rPr lang="en-US" sz="1600" b="1"/>
              <a:t>The di-solvated form of the active catalyst generated by the removal of COD [after it gets hydrogenated and leaves]  favors  coordination of sterically bulky alkenes as well.</a:t>
            </a:r>
          </a:p>
        </p:txBody>
      </p:sp>
      <p:graphicFrame>
        <p:nvGraphicFramePr>
          <p:cNvPr id="47106" name="Object 2"/>
          <p:cNvGraphicFramePr>
            <a:graphicFrameLocks noChangeAspect="1"/>
          </p:cNvGraphicFramePr>
          <p:nvPr/>
        </p:nvGraphicFramePr>
        <p:xfrm>
          <a:off x="2438400" y="838200"/>
          <a:ext cx="7239000" cy="4725988"/>
        </p:xfrm>
        <a:graphic>
          <a:graphicData uri="http://schemas.openxmlformats.org/presentationml/2006/ole">
            <mc:AlternateContent xmlns:mc="http://schemas.openxmlformats.org/markup-compatibility/2006">
              <mc:Choice xmlns:v="urn:schemas-microsoft-com:vml" Requires="v">
                <p:oleObj spid="_x0000_s52228" name="CS ChemDraw Drawing" r:id="rId3" imgW="5843160" imgH="3814560" progId="ChemDraw.Document.6.0">
                  <p:embed/>
                </p:oleObj>
              </mc:Choice>
              <mc:Fallback>
                <p:oleObj name="CS ChemDraw Drawing" r:id="rId3" imgW="5843160" imgH="381456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838200"/>
                        <a:ext cx="7239000" cy="47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743200" y="6400800"/>
            <a:ext cx="6781800" cy="369332"/>
          </a:xfrm>
          <a:prstGeom prst="rect">
            <a:avLst/>
          </a:prstGeom>
          <a:noFill/>
        </p:spPr>
        <p:txBody>
          <a:bodyPr wrap="square" rtlCol="0">
            <a:spAutoFit/>
          </a:bodyPr>
          <a:lstStyle/>
          <a:p>
            <a:pPr algn="ctr"/>
            <a:r>
              <a:rPr lang="en-US" b="1" i="1" dirty="0"/>
              <a:t>This mechanism is only for understanding not for the exam</a:t>
            </a:r>
          </a:p>
        </p:txBody>
      </p:sp>
    </p:spTree>
    <p:extLst>
      <p:ext uri="{BB962C8B-B14F-4D97-AF65-F5344CB8AC3E}">
        <p14:creationId xmlns:p14="http://schemas.microsoft.com/office/powerpoint/2010/main" val="12797572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2209800" y="1143000"/>
            <a:ext cx="7772400" cy="641350"/>
          </a:xfrm>
          <a:prstGeom prst="rect">
            <a:avLst/>
          </a:prstGeom>
          <a:solidFill>
            <a:srgbClr val="00FF00"/>
          </a:solidFill>
          <a:ln w="9525">
            <a:noFill/>
            <a:miter lim="800000"/>
            <a:headEnd/>
            <a:tailEnd/>
          </a:ln>
        </p:spPr>
        <p:txBody>
          <a:bodyPr>
            <a:spAutoFit/>
          </a:bodyPr>
          <a:lstStyle/>
          <a:p>
            <a:pPr algn="ctr">
              <a:spcBef>
                <a:spcPct val="50000"/>
              </a:spcBef>
            </a:pPr>
            <a:r>
              <a:rPr lang="en-US" b="1" dirty="0"/>
              <a:t>Factors which have been found to improve the efficiency (better TOF) of transition metal catalysts  for hydrogenation</a:t>
            </a:r>
          </a:p>
        </p:txBody>
      </p:sp>
      <p:sp>
        <p:nvSpPr>
          <p:cNvPr id="48133" name="Text Box 5"/>
          <p:cNvSpPr txBox="1">
            <a:spLocks noChangeArrowheads="1"/>
          </p:cNvSpPr>
          <p:nvPr/>
        </p:nvSpPr>
        <p:spPr bwMode="auto">
          <a:xfrm>
            <a:off x="2286000" y="2590801"/>
            <a:ext cx="7772400" cy="2290763"/>
          </a:xfrm>
          <a:prstGeom prst="rect">
            <a:avLst/>
          </a:prstGeom>
          <a:noFill/>
          <a:ln w="9525">
            <a:noFill/>
            <a:miter lim="800000"/>
            <a:headEnd/>
            <a:tailEnd/>
          </a:ln>
        </p:spPr>
        <p:txBody>
          <a:bodyPr>
            <a:spAutoFit/>
          </a:bodyPr>
          <a:lstStyle/>
          <a:p>
            <a:pPr>
              <a:spcBef>
                <a:spcPct val="50000"/>
              </a:spcBef>
              <a:buFontTx/>
              <a:buChar char="•"/>
            </a:pPr>
            <a:r>
              <a:rPr lang="en-US" dirty="0"/>
              <a:t> Making a cationic metal center : makes catalyst </a:t>
            </a:r>
            <a:r>
              <a:rPr lang="en-US" dirty="0" err="1"/>
              <a:t>electrophillic</a:t>
            </a:r>
            <a:r>
              <a:rPr lang="en-US" dirty="0"/>
              <a:t> for </a:t>
            </a:r>
            <a:r>
              <a:rPr lang="en-US" dirty="0" err="1"/>
              <a:t>alkene</a:t>
            </a:r>
            <a:r>
              <a:rPr lang="en-US" dirty="0"/>
              <a:t> coordination</a:t>
            </a:r>
          </a:p>
          <a:p>
            <a:pPr>
              <a:spcBef>
                <a:spcPct val="50000"/>
              </a:spcBef>
              <a:buFontTx/>
              <a:buChar char="•"/>
            </a:pPr>
            <a:r>
              <a:rPr lang="en-US" dirty="0"/>
              <a:t> Use of </a:t>
            </a:r>
            <a:r>
              <a:rPr lang="en-US" dirty="0" err="1"/>
              <a:t>ligands</a:t>
            </a:r>
            <a:r>
              <a:rPr lang="en-US" dirty="0"/>
              <a:t> (</a:t>
            </a:r>
            <a:r>
              <a:rPr lang="en-US" dirty="0" err="1"/>
              <a:t>eg</a:t>
            </a:r>
            <a:r>
              <a:rPr lang="en-US" dirty="0"/>
              <a:t>. </a:t>
            </a:r>
            <a:r>
              <a:rPr lang="en-US" dirty="0" err="1"/>
              <a:t>Cyclooctadiene</a:t>
            </a:r>
            <a:r>
              <a:rPr lang="en-US" dirty="0"/>
              <a:t>) which will leave at the initial stages of the cycle generating  a </a:t>
            </a:r>
            <a:r>
              <a:rPr lang="en-US" dirty="0" err="1"/>
              <a:t>di</a:t>
            </a:r>
            <a:r>
              <a:rPr lang="en-US" dirty="0"/>
              <a:t>-solvated active catalyst : facilitates binding of even </a:t>
            </a:r>
            <a:r>
              <a:rPr lang="en-US" dirty="0" err="1"/>
              <a:t>sterically</a:t>
            </a:r>
            <a:r>
              <a:rPr lang="en-US" dirty="0"/>
              <a:t> hindered alkenes</a:t>
            </a:r>
          </a:p>
          <a:p>
            <a:pPr>
              <a:spcBef>
                <a:spcPct val="50000"/>
              </a:spcBef>
              <a:buFontTx/>
              <a:buChar char="•"/>
            </a:pPr>
            <a:r>
              <a:rPr lang="en-US" dirty="0"/>
              <a:t> Use of chelating </a:t>
            </a:r>
            <a:r>
              <a:rPr lang="en-US" dirty="0" err="1"/>
              <a:t>biphosphines</a:t>
            </a:r>
            <a:r>
              <a:rPr lang="en-US" dirty="0"/>
              <a:t>: </a:t>
            </a:r>
            <a:r>
              <a:rPr lang="en-US" dirty="0" err="1"/>
              <a:t>Cis</a:t>
            </a:r>
            <a:r>
              <a:rPr lang="en-US" dirty="0"/>
              <a:t> enforcing:  reduces </a:t>
            </a:r>
            <a:r>
              <a:rPr lang="en-US" dirty="0" err="1"/>
              <a:t>steric</a:t>
            </a:r>
            <a:r>
              <a:rPr lang="en-US" dirty="0"/>
              <a:t> hindrance at the metal centre</a:t>
            </a:r>
          </a:p>
        </p:txBody>
      </p:sp>
      <p:graphicFrame>
        <p:nvGraphicFramePr>
          <p:cNvPr id="49155" name="Object 3"/>
          <p:cNvGraphicFramePr>
            <a:graphicFrameLocks noChangeAspect="1"/>
          </p:cNvGraphicFramePr>
          <p:nvPr/>
        </p:nvGraphicFramePr>
        <p:xfrm>
          <a:off x="5257801" y="4953001"/>
          <a:ext cx="1538287" cy="1357313"/>
        </p:xfrm>
        <a:graphic>
          <a:graphicData uri="http://schemas.openxmlformats.org/presentationml/2006/ole">
            <mc:AlternateContent xmlns:mc="http://schemas.openxmlformats.org/markup-compatibility/2006">
              <mc:Choice xmlns:v="urn:schemas-microsoft-com:vml" Requires="v">
                <p:oleObj spid="_x0000_s53256" name="CS ChemDraw Drawing" r:id="rId3" imgW="1538933" imgH="1357496" progId="ChemDraw.Document.6.0">
                  <p:embed/>
                </p:oleObj>
              </mc:Choice>
              <mc:Fallback>
                <p:oleObj name="CS ChemDraw Drawing" r:id="rId3" imgW="1538933" imgH="1357496"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1" y="4953001"/>
                        <a:ext cx="1538287" cy="13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ight Arrow 6"/>
          <p:cNvSpPr/>
          <p:nvPr/>
        </p:nvSpPr>
        <p:spPr>
          <a:xfrm>
            <a:off x="4648200" y="55626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9156" name="Object 4"/>
          <p:cNvGraphicFramePr>
            <a:graphicFrameLocks noChangeAspect="1"/>
          </p:cNvGraphicFramePr>
          <p:nvPr/>
        </p:nvGraphicFramePr>
        <p:xfrm>
          <a:off x="2590801" y="5105401"/>
          <a:ext cx="1819275" cy="950913"/>
        </p:xfrm>
        <a:graphic>
          <a:graphicData uri="http://schemas.openxmlformats.org/presentationml/2006/ole">
            <mc:AlternateContent xmlns:mc="http://schemas.openxmlformats.org/markup-compatibility/2006">
              <mc:Choice xmlns:v="urn:schemas-microsoft-com:vml" Requires="v">
                <p:oleObj spid="_x0000_s53257" name="CS ChemDraw Drawing" r:id="rId5" imgW="1819132" imgH="950436" progId="ChemDraw.Document.6.0">
                  <p:embed/>
                </p:oleObj>
              </mc:Choice>
              <mc:Fallback>
                <p:oleObj name="CS ChemDraw Drawing" r:id="rId5" imgW="1819132" imgH="950436"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1" y="5105401"/>
                        <a:ext cx="1819275"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8382001" y="4876801"/>
          <a:ext cx="1876425" cy="922337"/>
        </p:xfrm>
        <a:graphic>
          <a:graphicData uri="http://schemas.openxmlformats.org/presentationml/2006/ole">
            <mc:AlternateContent xmlns:mc="http://schemas.openxmlformats.org/markup-compatibility/2006">
              <mc:Choice xmlns:v="urn:schemas-microsoft-com:vml" Requires="v">
                <p:oleObj spid="_x0000_s53258" name="CS ChemDraw Drawing" r:id="rId7" imgW="1877169" imgH="921553" progId="ChemDraw.Document.6.0">
                  <p:embed/>
                </p:oleObj>
              </mc:Choice>
              <mc:Fallback>
                <p:oleObj name="CS ChemDraw Drawing" r:id="rId7" imgW="1877169" imgH="921553"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1" y="4876801"/>
                        <a:ext cx="1876425"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8610600" y="5867400"/>
            <a:ext cx="1447800" cy="338554"/>
          </a:xfrm>
          <a:prstGeom prst="rect">
            <a:avLst/>
          </a:prstGeom>
          <a:noFill/>
        </p:spPr>
        <p:txBody>
          <a:bodyPr wrap="square" rtlCol="0">
            <a:spAutoFit/>
          </a:bodyPr>
          <a:lstStyle/>
          <a:p>
            <a:r>
              <a:rPr lang="en-US" sz="1600" dirty="0" err="1"/>
              <a:t>Cis</a:t>
            </a:r>
            <a:r>
              <a:rPr lang="en-US" sz="1600" dirty="0"/>
              <a:t> enforcing</a:t>
            </a:r>
          </a:p>
        </p:txBody>
      </p:sp>
      <p:cxnSp>
        <p:nvCxnSpPr>
          <p:cNvPr id="12" name="Straight Arrow Connector 11"/>
          <p:cNvCxnSpPr/>
          <p:nvPr/>
        </p:nvCxnSpPr>
        <p:spPr>
          <a:xfrm flipV="1">
            <a:off x="9144000" y="5715000"/>
            <a:ext cx="304800" cy="22860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84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srcRect/>
          <a:stretch>
            <a:fillRect/>
          </a:stretch>
        </p:blipFill>
        <p:spPr bwMode="auto">
          <a:xfrm>
            <a:off x="1905000" y="457200"/>
            <a:ext cx="1849438" cy="2590800"/>
          </a:xfrm>
          <a:prstGeom prst="rect">
            <a:avLst/>
          </a:prstGeom>
          <a:noFill/>
          <a:ln w="9525">
            <a:noFill/>
            <a:miter lim="800000"/>
            <a:headEnd/>
            <a:tailEnd/>
          </a:ln>
        </p:spPr>
      </p:pic>
      <p:sp>
        <p:nvSpPr>
          <p:cNvPr id="15363" name="Text Box 5"/>
          <p:cNvSpPr txBox="1">
            <a:spLocks noChangeArrowheads="1"/>
          </p:cNvSpPr>
          <p:nvPr/>
        </p:nvSpPr>
        <p:spPr bwMode="auto">
          <a:xfrm>
            <a:off x="4114800" y="1295401"/>
            <a:ext cx="5867400" cy="1200329"/>
          </a:xfrm>
          <a:prstGeom prst="rect">
            <a:avLst/>
          </a:prstGeom>
          <a:noFill/>
          <a:ln w="9525">
            <a:noFill/>
            <a:miter lim="800000"/>
            <a:headEnd/>
            <a:tailEnd/>
          </a:ln>
        </p:spPr>
        <p:txBody>
          <a:bodyPr wrap="square">
            <a:spAutoFit/>
          </a:bodyPr>
          <a:lstStyle/>
          <a:p>
            <a:pPr algn="just"/>
            <a:r>
              <a:rPr lang="en-US" sz="1400" dirty="0"/>
              <a:t> </a:t>
            </a:r>
            <a:r>
              <a:rPr lang="en-US" dirty="0"/>
              <a:t>He was the student of Philippe </a:t>
            </a:r>
            <a:r>
              <a:rPr lang="en-US" dirty="0" err="1"/>
              <a:t>Barbier</a:t>
            </a:r>
            <a:r>
              <a:rPr lang="en-US" dirty="0"/>
              <a:t> (</a:t>
            </a:r>
            <a:r>
              <a:rPr lang="en-US" dirty="0" err="1"/>
              <a:t>Barbier</a:t>
            </a:r>
            <a:r>
              <a:rPr lang="en-US" dirty="0"/>
              <a:t> reaction [Zn]) He discovered the Grignard reaction  [Mg]) in 1900. He became a professor at the University of Nancy in 1910 and was awarded the Nobel Prize in Chemistry in 1912. </a:t>
            </a:r>
          </a:p>
        </p:txBody>
      </p:sp>
      <p:sp>
        <p:nvSpPr>
          <p:cNvPr id="15364" name="Text Box 6"/>
          <p:cNvSpPr txBox="1">
            <a:spLocks noChangeArrowheads="1"/>
          </p:cNvSpPr>
          <p:nvPr/>
        </p:nvSpPr>
        <p:spPr bwMode="auto">
          <a:xfrm>
            <a:off x="5410200" y="533401"/>
            <a:ext cx="2667000" cy="366713"/>
          </a:xfrm>
          <a:prstGeom prst="rect">
            <a:avLst/>
          </a:prstGeom>
          <a:solidFill>
            <a:srgbClr val="00FF00"/>
          </a:solidFill>
          <a:ln w="9525">
            <a:noFill/>
            <a:miter lim="800000"/>
            <a:headEnd/>
            <a:tailEnd/>
          </a:ln>
        </p:spPr>
        <p:txBody>
          <a:bodyPr>
            <a:spAutoFit/>
          </a:bodyPr>
          <a:lstStyle/>
          <a:p>
            <a:pPr>
              <a:spcBef>
                <a:spcPct val="50000"/>
              </a:spcBef>
            </a:pPr>
            <a:r>
              <a:rPr lang="en-US" dirty="0"/>
              <a:t>The Grignard Reagent</a:t>
            </a:r>
          </a:p>
        </p:txBody>
      </p:sp>
      <p:sp>
        <p:nvSpPr>
          <p:cNvPr id="15365" name="Text Box 8"/>
          <p:cNvSpPr txBox="1">
            <a:spLocks noChangeArrowheads="1"/>
          </p:cNvSpPr>
          <p:nvPr/>
        </p:nvSpPr>
        <p:spPr bwMode="auto">
          <a:xfrm>
            <a:off x="1828800" y="3048000"/>
            <a:ext cx="2286000" cy="915988"/>
          </a:xfrm>
          <a:prstGeom prst="rect">
            <a:avLst/>
          </a:prstGeom>
          <a:noFill/>
          <a:ln w="9525">
            <a:noFill/>
            <a:miter lim="800000"/>
            <a:headEnd/>
            <a:tailEnd/>
          </a:ln>
        </p:spPr>
        <p:txBody>
          <a:bodyPr>
            <a:spAutoFit/>
          </a:bodyPr>
          <a:lstStyle/>
          <a:p>
            <a:pPr>
              <a:spcBef>
                <a:spcPct val="50000"/>
              </a:spcBef>
            </a:pPr>
            <a:r>
              <a:rPr lang="en-US" b="1"/>
              <a:t>François Auguste Victor Grignard</a:t>
            </a:r>
            <a:r>
              <a:rPr lang="en-US"/>
              <a:t> 1871-1935</a:t>
            </a:r>
          </a:p>
        </p:txBody>
      </p:sp>
      <p:pic>
        <p:nvPicPr>
          <p:cNvPr id="15366" name="Picture 10"/>
          <p:cNvPicPr>
            <a:picLocks noChangeAspect="1" noChangeArrowheads="1"/>
          </p:cNvPicPr>
          <p:nvPr/>
        </p:nvPicPr>
        <p:blipFill>
          <a:blip r:embed="rId3" cstate="print"/>
          <a:srcRect/>
          <a:stretch>
            <a:fillRect/>
          </a:stretch>
        </p:blipFill>
        <p:spPr bwMode="auto">
          <a:xfrm>
            <a:off x="6553200" y="3276601"/>
            <a:ext cx="3733800" cy="3128963"/>
          </a:xfrm>
          <a:prstGeom prst="rect">
            <a:avLst/>
          </a:prstGeom>
          <a:noFill/>
          <a:ln w="9525">
            <a:noFill/>
            <a:miter lim="800000"/>
            <a:headEnd/>
            <a:tailEnd/>
          </a:ln>
        </p:spPr>
      </p:pic>
      <p:pic>
        <p:nvPicPr>
          <p:cNvPr id="15367" name="Picture 11"/>
          <p:cNvPicPr>
            <a:picLocks noChangeAspect="1" noChangeArrowheads="1"/>
          </p:cNvPicPr>
          <p:nvPr/>
        </p:nvPicPr>
        <p:blipFill>
          <a:blip r:embed="rId4" cstate="print"/>
          <a:srcRect l="6976" r="11627"/>
          <a:stretch>
            <a:fillRect/>
          </a:stretch>
        </p:blipFill>
        <p:spPr bwMode="auto">
          <a:xfrm>
            <a:off x="1524000" y="3962400"/>
            <a:ext cx="2667000" cy="2457450"/>
          </a:xfrm>
          <a:prstGeom prst="rect">
            <a:avLst/>
          </a:prstGeom>
          <a:noFill/>
          <a:ln w="9525">
            <a:noFill/>
            <a:miter lim="800000"/>
            <a:headEnd/>
            <a:tailEnd/>
          </a:ln>
        </p:spPr>
      </p:pic>
      <p:pic>
        <p:nvPicPr>
          <p:cNvPr id="15368" name="Picture 12"/>
          <p:cNvPicPr>
            <a:picLocks noChangeAspect="1" noChangeArrowheads="1"/>
          </p:cNvPicPr>
          <p:nvPr/>
        </p:nvPicPr>
        <p:blipFill>
          <a:blip r:embed="rId5" cstate="print"/>
          <a:srcRect/>
          <a:stretch>
            <a:fillRect/>
          </a:stretch>
        </p:blipFill>
        <p:spPr bwMode="auto">
          <a:xfrm>
            <a:off x="4648200" y="3962400"/>
            <a:ext cx="1295400" cy="971550"/>
          </a:xfrm>
          <a:prstGeom prst="rect">
            <a:avLst/>
          </a:prstGeom>
          <a:noFill/>
          <a:ln w="9525">
            <a:noFill/>
            <a:miter lim="800000"/>
            <a:headEnd/>
            <a:tailEnd/>
          </a:ln>
        </p:spPr>
      </p:pic>
      <p:pic>
        <p:nvPicPr>
          <p:cNvPr id="15369" name="Picture 13"/>
          <p:cNvPicPr>
            <a:picLocks noChangeAspect="1" noChangeArrowheads="1"/>
          </p:cNvPicPr>
          <p:nvPr/>
        </p:nvPicPr>
        <p:blipFill>
          <a:blip r:embed="rId6" cstate="print"/>
          <a:srcRect/>
          <a:stretch>
            <a:fillRect/>
          </a:stretch>
        </p:blipFill>
        <p:spPr bwMode="auto">
          <a:xfrm>
            <a:off x="4724401" y="5105401"/>
            <a:ext cx="1095375" cy="1228725"/>
          </a:xfrm>
          <a:prstGeom prst="rect">
            <a:avLst/>
          </a:prstGeom>
          <a:noFill/>
          <a:ln w="9525">
            <a:noFill/>
            <a:miter lim="800000"/>
            <a:headEnd/>
            <a:tailEnd/>
          </a:ln>
        </p:spPr>
      </p:pic>
    </p:spTree>
    <p:extLst>
      <p:ext uri="{BB962C8B-B14F-4D97-AF65-F5344CB8AC3E}">
        <p14:creationId xmlns:p14="http://schemas.microsoft.com/office/powerpoint/2010/main" val="35654486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2225" name="Object 1"/>
          <p:cNvGraphicFramePr>
            <a:graphicFrameLocks noChangeAspect="1"/>
          </p:cNvGraphicFramePr>
          <p:nvPr/>
        </p:nvGraphicFramePr>
        <p:xfrm>
          <a:off x="2590800" y="1309972"/>
          <a:ext cx="7467600" cy="5548029"/>
        </p:xfrm>
        <a:graphic>
          <a:graphicData uri="http://schemas.openxmlformats.org/presentationml/2006/ole">
            <mc:AlternateContent xmlns:mc="http://schemas.openxmlformats.org/markup-compatibility/2006">
              <mc:Choice xmlns:v="urn:schemas-microsoft-com:vml" Requires="v">
                <p:oleObj spid="_x0000_s54276" name="CS ChemDraw Drawing" r:id="rId3" imgW="5339664" imgH="3968175" progId="ChemDraw.Document.6.0">
                  <p:embed/>
                </p:oleObj>
              </mc:Choice>
              <mc:Fallback>
                <p:oleObj name="CS ChemDraw Drawing" r:id="rId3" imgW="5339664" imgH="3968175"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309972"/>
                        <a:ext cx="7467600" cy="55480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819400" y="228600"/>
            <a:ext cx="7086600" cy="369332"/>
          </a:xfrm>
          <a:prstGeom prst="rect">
            <a:avLst/>
          </a:prstGeom>
          <a:noFill/>
        </p:spPr>
        <p:txBody>
          <a:bodyPr wrap="square" rtlCol="0">
            <a:spAutoFit/>
          </a:bodyPr>
          <a:lstStyle/>
          <a:p>
            <a:pPr algn="ctr"/>
            <a:r>
              <a:rPr lang="en-US" b="1" dirty="0">
                <a:solidFill>
                  <a:srgbClr val="FF0000"/>
                </a:solidFill>
              </a:rPr>
              <a:t>Problem solving- fill in the blanks</a:t>
            </a:r>
          </a:p>
        </p:txBody>
      </p:sp>
      <p:sp>
        <p:nvSpPr>
          <p:cNvPr id="6" name="TextBox 5"/>
          <p:cNvSpPr txBox="1"/>
          <p:nvPr/>
        </p:nvSpPr>
        <p:spPr>
          <a:xfrm>
            <a:off x="8305800" y="3962401"/>
            <a:ext cx="1600200" cy="307777"/>
          </a:xfrm>
          <a:prstGeom prst="rect">
            <a:avLst/>
          </a:prstGeom>
          <a:noFill/>
        </p:spPr>
        <p:txBody>
          <a:bodyPr wrap="square" rtlCol="0">
            <a:spAutoFit/>
          </a:bodyPr>
          <a:lstStyle/>
          <a:p>
            <a:r>
              <a:rPr lang="en-US" sz="1400" dirty="0"/>
              <a:t>1,2 </a:t>
            </a:r>
            <a:r>
              <a:rPr lang="en-US" sz="1400" dirty="0" err="1"/>
              <a:t>Migr</a:t>
            </a:r>
            <a:r>
              <a:rPr lang="en-US" sz="1400" dirty="0"/>
              <a:t>. Insertion</a:t>
            </a:r>
          </a:p>
        </p:txBody>
      </p:sp>
      <p:sp>
        <p:nvSpPr>
          <p:cNvPr id="7" name="TextBox 6"/>
          <p:cNvSpPr txBox="1"/>
          <p:nvPr/>
        </p:nvSpPr>
        <p:spPr>
          <a:xfrm>
            <a:off x="3352800" y="6324601"/>
            <a:ext cx="1600200" cy="307777"/>
          </a:xfrm>
          <a:prstGeom prst="rect">
            <a:avLst/>
          </a:prstGeom>
          <a:noFill/>
        </p:spPr>
        <p:txBody>
          <a:bodyPr wrap="square" rtlCol="0">
            <a:spAutoFit/>
          </a:bodyPr>
          <a:lstStyle/>
          <a:p>
            <a:r>
              <a:rPr lang="en-US" sz="1400" dirty="0"/>
              <a:t>1,1 </a:t>
            </a:r>
            <a:r>
              <a:rPr lang="en-US" sz="1400" dirty="0" err="1"/>
              <a:t>Migr</a:t>
            </a:r>
            <a:r>
              <a:rPr lang="en-US" sz="1400" dirty="0"/>
              <a:t>. Insertion</a:t>
            </a:r>
          </a:p>
        </p:txBody>
      </p:sp>
      <p:sp>
        <p:nvSpPr>
          <p:cNvPr id="8" name="TextBox 7"/>
          <p:cNvSpPr txBox="1"/>
          <p:nvPr/>
        </p:nvSpPr>
        <p:spPr>
          <a:xfrm>
            <a:off x="3657600" y="4038601"/>
            <a:ext cx="1600200" cy="307777"/>
          </a:xfrm>
          <a:prstGeom prst="rect">
            <a:avLst/>
          </a:prstGeom>
          <a:noFill/>
        </p:spPr>
        <p:txBody>
          <a:bodyPr wrap="square" rtlCol="0">
            <a:spAutoFit/>
          </a:bodyPr>
          <a:lstStyle/>
          <a:p>
            <a:r>
              <a:rPr lang="en-US" sz="1400" dirty="0"/>
              <a:t>Oxidative addition</a:t>
            </a:r>
          </a:p>
        </p:txBody>
      </p:sp>
    </p:spTree>
    <p:extLst>
      <p:ext uri="{BB962C8B-B14F-4D97-AF65-F5344CB8AC3E}">
        <p14:creationId xmlns:p14="http://schemas.microsoft.com/office/powerpoint/2010/main" val="110157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25"/>
                                        </p:tgtEl>
                                        <p:attrNameLst>
                                          <p:attrName>style.visibility</p:attrName>
                                        </p:attrNameLst>
                                      </p:cBhvr>
                                      <p:to>
                                        <p:strVal val="visible"/>
                                      </p:to>
                                    </p:set>
                                    <p:animEffect transition="in" filter="blinds(horizontal)">
                                      <p:cBhvr>
                                        <p:cTn id="7" dur="500"/>
                                        <p:tgtEl>
                                          <p:spTgt spid="522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pV(CO)4.BMP"/>
          <p:cNvPicPr>
            <a:picLocks noChangeAspect="1" noChangeArrowheads="1"/>
          </p:cNvPicPr>
          <p:nvPr/>
        </p:nvPicPr>
        <p:blipFill>
          <a:blip r:embed="rId2" cstate="print"/>
          <a:srcRect l="28166" t="4225" r="27432" b="3650"/>
          <a:stretch>
            <a:fillRect/>
          </a:stretch>
        </p:blipFill>
        <p:spPr bwMode="auto">
          <a:xfrm>
            <a:off x="4800601" y="5257801"/>
            <a:ext cx="1198563" cy="1165225"/>
          </a:xfrm>
          <a:prstGeom prst="rect">
            <a:avLst/>
          </a:prstGeom>
          <a:noFill/>
          <a:ln w="9525">
            <a:noFill/>
            <a:miter lim="800000"/>
            <a:headEnd/>
            <a:tailEnd/>
          </a:ln>
        </p:spPr>
      </p:pic>
      <p:sp>
        <p:nvSpPr>
          <p:cNvPr id="16387" name="Text Box 2"/>
          <p:cNvSpPr txBox="1">
            <a:spLocks noChangeArrowheads="1"/>
          </p:cNvSpPr>
          <p:nvPr/>
        </p:nvSpPr>
        <p:spPr bwMode="auto">
          <a:xfrm>
            <a:off x="3581400" y="381000"/>
            <a:ext cx="5029200" cy="369888"/>
          </a:xfrm>
          <a:prstGeom prst="rect">
            <a:avLst/>
          </a:prstGeom>
          <a:solidFill>
            <a:srgbClr val="00FF00"/>
          </a:solidFill>
          <a:ln w="9525">
            <a:noFill/>
            <a:miter lim="800000"/>
            <a:headEnd/>
            <a:tailEnd/>
          </a:ln>
        </p:spPr>
        <p:txBody>
          <a:bodyPr>
            <a:spAutoFit/>
          </a:bodyPr>
          <a:lstStyle/>
          <a:p>
            <a:pPr>
              <a:spcBef>
                <a:spcPct val="50000"/>
              </a:spcBef>
            </a:pPr>
            <a:r>
              <a:rPr lang="en-US" b="1">
                <a:sym typeface="Symbol" pitchFamily="18" charset="2"/>
              </a:rPr>
              <a:t>Hapto ligands and Sandwich compounds</a:t>
            </a:r>
          </a:p>
        </p:txBody>
      </p:sp>
      <p:pic>
        <p:nvPicPr>
          <p:cNvPr id="16388" name="Picture 5"/>
          <p:cNvPicPr>
            <a:picLocks noChangeAspect="1" noChangeArrowheads="1"/>
          </p:cNvPicPr>
          <p:nvPr/>
        </p:nvPicPr>
        <p:blipFill>
          <a:blip r:embed="rId3" cstate="print"/>
          <a:srcRect r="9244"/>
          <a:stretch>
            <a:fillRect/>
          </a:stretch>
        </p:blipFill>
        <p:spPr bwMode="auto">
          <a:xfrm>
            <a:off x="7696201" y="2362200"/>
            <a:ext cx="1001713" cy="1752600"/>
          </a:xfrm>
          <a:prstGeom prst="rect">
            <a:avLst/>
          </a:prstGeom>
          <a:noFill/>
          <a:ln w="9525">
            <a:noFill/>
            <a:miter lim="800000"/>
            <a:headEnd/>
            <a:tailEnd/>
          </a:ln>
        </p:spPr>
      </p:pic>
      <p:sp>
        <p:nvSpPr>
          <p:cNvPr id="16389" name="Text Box 11"/>
          <p:cNvSpPr txBox="1">
            <a:spLocks noChangeArrowheads="1"/>
          </p:cNvSpPr>
          <p:nvPr/>
        </p:nvSpPr>
        <p:spPr bwMode="auto">
          <a:xfrm>
            <a:off x="2057400" y="1371600"/>
            <a:ext cx="7924800" cy="923330"/>
          </a:xfrm>
          <a:prstGeom prst="rect">
            <a:avLst/>
          </a:prstGeom>
          <a:noFill/>
          <a:ln w="9525">
            <a:noFill/>
            <a:miter lim="800000"/>
            <a:headEnd/>
            <a:tailEnd/>
          </a:ln>
        </p:spPr>
        <p:txBody>
          <a:bodyPr>
            <a:spAutoFit/>
          </a:bodyPr>
          <a:lstStyle/>
          <a:p>
            <a:pPr algn="just">
              <a:spcBef>
                <a:spcPct val="50000"/>
              </a:spcBef>
            </a:pPr>
            <a:r>
              <a:rPr lang="en-US" b="1" dirty="0"/>
              <a:t>The </a:t>
            </a:r>
            <a:r>
              <a:rPr lang="en-US" b="1" dirty="0" err="1">
                <a:solidFill>
                  <a:srgbClr val="A50021"/>
                </a:solidFill>
              </a:rPr>
              <a:t>hapto</a:t>
            </a:r>
            <a:r>
              <a:rPr lang="en-US" b="1" dirty="0"/>
              <a:t> symbol, </a:t>
            </a:r>
            <a:r>
              <a:rPr lang="en-US" b="1" dirty="0">
                <a:solidFill>
                  <a:srgbClr val="A50021"/>
                </a:solidFill>
                <a:sym typeface="Symbol" pitchFamily="18" charset="2"/>
              </a:rPr>
              <a:t></a:t>
            </a:r>
            <a:r>
              <a:rPr lang="en-US" b="1" dirty="0"/>
              <a:t>, with a numerical superscript, provides a topological description by indicating the number of carbon atoms at a bonding distance to the metal</a:t>
            </a:r>
            <a:endParaRPr lang="en-US" dirty="0"/>
          </a:p>
        </p:txBody>
      </p:sp>
      <p:pic>
        <p:nvPicPr>
          <p:cNvPr id="16390" name="Picture 12"/>
          <p:cNvPicPr>
            <a:picLocks noChangeAspect="1" noChangeArrowheads="1"/>
          </p:cNvPicPr>
          <p:nvPr/>
        </p:nvPicPr>
        <p:blipFill>
          <a:blip r:embed="rId4" cstate="print"/>
          <a:srcRect/>
          <a:stretch>
            <a:fillRect/>
          </a:stretch>
        </p:blipFill>
        <p:spPr bwMode="auto">
          <a:xfrm>
            <a:off x="1981201" y="2514600"/>
            <a:ext cx="1152525" cy="1600200"/>
          </a:xfrm>
          <a:prstGeom prst="rect">
            <a:avLst/>
          </a:prstGeom>
          <a:noFill/>
          <a:ln w="9525">
            <a:noFill/>
            <a:miter lim="800000"/>
            <a:headEnd/>
            <a:tailEnd/>
          </a:ln>
        </p:spPr>
      </p:pic>
      <p:pic>
        <p:nvPicPr>
          <p:cNvPr id="16391" name="Picture 3" descr="C:\Users\admin\Desktop\10405885-big-appetizing-fast-food-sandwich-with-lettuce-tomato-smoked-ham-and-cheese-isolated-on-white-backgr.jpg"/>
          <p:cNvPicPr>
            <a:picLocks noChangeAspect="1" noChangeArrowheads="1"/>
          </p:cNvPicPr>
          <p:nvPr/>
        </p:nvPicPr>
        <p:blipFill>
          <a:blip r:embed="rId5" cstate="print"/>
          <a:srcRect l="4767" t="17778" r="5750" b="15556"/>
          <a:stretch>
            <a:fillRect/>
          </a:stretch>
        </p:blipFill>
        <p:spPr bwMode="auto">
          <a:xfrm>
            <a:off x="1524001" y="0"/>
            <a:ext cx="1965325" cy="1295400"/>
          </a:xfrm>
          <a:prstGeom prst="rect">
            <a:avLst/>
          </a:prstGeom>
          <a:noFill/>
          <a:ln w="9525">
            <a:noFill/>
            <a:miter lim="800000"/>
            <a:headEnd/>
            <a:tailEnd/>
          </a:ln>
        </p:spPr>
      </p:pic>
      <p:pic>
        <p:nvPicPr>
          <p:cNvPr id="46084" name="Picture 16" descr="Ferrocene"/>
          <p:cNvPicPr>
            <a:picLocks noChangeAspect="1" noChangeArrowheads="1"/>
          </p:cNvPicPr>
          <p:nvPr/>
        </p:nvPicPr>
        <p:blipFill>
          <a:blip r:embed="rId6" cstate="print"/>
          <a:srcRect l="35873" t="4120" r="34729" b="3746"/>
          <a:stretch>
            <a:fillRect/>
          </a:stretch>
        </p:blipFill>
        <p:spPr bwMode="auto">
          <a:xfrm>
            <a:off x="3581400" y="2438400"/>
            <a:ext cx="1155700" cy="1676400"/>
          </a:xfrm>
          <a:prstGeom prst="rect">
            <a:avLst/>
          </a:prstGeom>
          <a:noFill/>
          <a:ln w="9525">
            <a:noFill/>
            <a:miter lim="800000"/>
            <a:headEnd/>
            <a:tailEnd/>
          </a:ln>
        </p:spPr>
      </p:pic>
      <p:pic>
        <p:nvPicPr>
          <p:cNvPr id="46085" name="Picture 19" descr="PhCrPh"/>
          <p:cNvPicPr>
            <a:picLocks noChangeAspect="1" noChangeArrowheads="1"/>
          </p:cNvPicPr>
          <p:nvPr/>
        </p:nvPicPr>
        <p:blipFill>
          <a:blip r:embed="rId7" cstate="print"/>
          <a:srcRect/>
          <a:stretch>
            <a:fillRect/>
          </a:stretch>
        </p:blipFill>
        <p:spPr bwMode="auto">
          <a:xfrm>
            <a:off x="8763000" y="2438400"/>
            <a:ext cx="1531938" cy="1638300"/>
          </a:xfrm>
          <a:prstGeom prst="rect">
            <a:avLst/>
          </a:prstGeom>
          <a:noFill/>
          <a:ln w="9525">
            <a:noFill/>
            <a:miter lim="800000"/>
            <a:headEnd/>
            <a:tailEnd/>
          </a:ln>
        </p:spPr>
      </p:pic>
      <p:pic>
        <p:nvPicPr>
          <p:cNvPr id="46086" name="Picture 14" descr="Cp2TiCl2"/>
          <p:cNvPicPr>
            <a:picLocks noChangeAspect="1" noChangeArrowheads="1"/>
          </p:cNvPicPr>
          <p:nvPr/>
        </p:nvPicPr>
        <p:blipFill>
          <a:blip r:embed="rId8" cstate="print"/>
          <a:srcRect l="32826" r="32217" b="2673"/>
          <a:stretch>
            <a:fillRect/>
          </a:stretch>
        </p:blipFill>
        <p:spPr bwMode="auto">
          <a:xfrm>
            <a:off x="3352801" y="4953000"/>
            <a:ext cx="1279525" cy="1676400"/>
          </a:xfrm>
          <a:prstGeom prst="rect">
            <a:avLst/>
          </a:prstGeom>
          <a:noFill/>
          <a:ln w="9525">
            <a:noFill/>
            <a:miter lim="800000"/>
            <a:headEnd/>
            <a:tailEnd/>
          </a:ln>
        </p:spPr>
      </p:pic>
      <p:pic>
        <p:nvPicPr>
          <p:cNvPr id="16395" name="Picture 12" descr="Cp2TaH3"/>
          <p:cNvPicPr>
            <a:picLocks noChangeAspect="1" noChangeArrowheads="1"/>
          </p:cNvPicPr>
          <p:nvPr/>
        </p:nvPicPr>
        <p:blipFill>
          <a:blip r:embed="rId9" cstate="print"/>
          <a:srcRect/>
          <a:stretch>
            <a:fillRect/>
          </a:stretch>
        </p:blipFill>
        <p:spPr bwMode="auto">
          <a:xfrm>
            <a:off x="1676401" y="5029200"/>
            <a:ext cx="1228725" cy="1570038"/>
          </a:xfrm>
          <a:prstGeom prst="rect">
            <a:avLst/>
          </a:prstGeom>
          <a:noFill/>
          <a:ln w="9525">
            <a:noFill/>
            <a:miter lim="800000"/>
            <a:headEnd/>
            <a:tailEnd/>
          </a:ln>
        </p:spPr>
      </p:pic>
      <p:sp>
        <p:nvSpPr>
          <p:cNvPr id="16396" name="TextBox 17"/>
          <p:cNvSpPr txBox="1">
            <a:spLocks noChangeArrowheads="1"/>
          </p:cNvSpPr>
          <p:nvPr/>
        </p:nvSpPr>
        <p:spPr bwMode="auto">
          <a:xfrm>
            <a:off x="5486400" y="2362200"/>
            <a:ext cx="1219200" cy="381000"/>
          </a:xfrm>
          <a:prstGeom prst="rect">
            <a:avLst/>
          </a:prstGeom>
          <a:noFill/>
          <a:ln w="9525">
            <a:noFill/>
            <a:miter lim="800000"/>
            <a:headEnd/>
            <a:tailEnd/>
          </a:ln>
        </p:spPr>
        <p:txBody>
          <a:bodyPr>
            <a:spAutoFit/>
          </a:bodyPr>
          <a:lstStyle/>
          <a:p>
            <a:r>
              <a:rPr lang="en-US"/>
              <a:t>Sandwich</a:t>
            </a:r>
            <a:endParaRPr lang="en-IN"/>
          </a:p>
        </p:txBody>
      </p:sp>
      <p:sp>
        <p:nvSpPr>
          <p:cNvPr id="16397" name="TextBox 18"/>
          <p:cNvSpPr txBox="1">
            <a:spLocks noChangeArrowheads="1"/>
          </p:cNvSpPr>
          <p:nvPr/>
        </p:nvSpPr>
        <p:spPr bwMode="auto">
          <a:xfrm>
            <a:off x="1828800" y="4648200"/>
            <a:ext cx="1981200" cy="369332"/>
          </a:xfrm>
          <a:prstGeom prst="rect">
            <a:avLst/>
          </a:prstGeom>
          <a:noFill/>
          <a:ln w="9525">
            <a:noFill/>
            <a:miter lim="800000"/>
            <a:headEnd/>
            <a:tailEnd/>
          </a:ln>
        </p:spPr>
        <p:txBody>
          <a:bodyPr wrap="square">
            <a:spAutoFit/>
          </a:bodyPr>
          <a:lstStyle/>
          <a:p>
            <a:r>
              <a:rPr lang="en-US" dirty="0"/>
              <a:t>Bent Sandwich</a:t>
            </a:r>
            <a:endParaRPr lang="en-IN" dirty="0"/>
          </a:p>
        </p:txBody>
      </p:sp>
      <p:sp>
        <p:nvSpPr>
          <p:cNvPr id="16398" name="TextBox 19"/>
          <p:cNvSpPr txBox="1">
            <a:spLocks noChangeArrowheads="1"/>
          </p:cNvSpPr>
          <p:nvPr/>
        </p:nvSpPr>
        <p:spPr bwMode="auto">
          <a:xfrm>
            <a:off x="5257800" y="4724400"/>
            <a:ext cx="1981200" cy="369332"/>
          </a:xfrm>
          <a:prstGeom prst="rect">
            <a:avLst/>
          </a:prstGeom>
          <a:noFill/>
          <a:ln w="9525">
            <a:noFill/>
            <a:miter lim="800000"/>
            <a:headEnd/>
            <a:tailEnd/>
          </a:ln>
        </p:spPr>
        <p:txBody>
          <a:bodyPr wrap="square">
            <a:spAutoFit/>
          </a:bodyPr>
          <a:lstStyle/>
          <a:p>
            <a:r>
              <a:rPr lang="en-US" dirty="0"/>
              <a:t>Half  Sandwich</a:t>
            </a:r>
            <a:endParaRPr lang="en-IN" dirty="0"/>
          </a:p>
        </p:txBody>
      </p:sp>
      <p:pic>
        <p:nvPicPr>
          <p:cNvPr id="46089" name="Picture 9" descr="http://upload.wikimedia.org/wikipedia/commons/4/42/Ferrocene_3d_model_2.png"/>
          <p:cNvPicPr>
            <a:picLocks noChangeAspect="1" noChangeArrowheads="1"/>
          </p:cNvPicPr>
          <p:nvPr/>
        </p:nvPicPr>
        <p:blipFill>
          <a:blip r:embed="rId10" cstate="print"/>
          <a:srcRect/>
          <a:stretch>
            <a:fillRect/>
          </a:stretch>
        </p:blipFill>
        <p:spPr bwMode="auto">
          <a:xfrm>
            <a:off x="5257801" y="2743200"/>
            <a:ext cx="1541463" cy="1371600"/>
          </a:xfrm>
          <a:prstGeom prst="rect">
            <a:avLst/>
          </a:prstGeom>
          <a:noFill/>
          <a:ln w="9525">
            <a:noFill/>
            <a:miter lim="800000"/>
            <a:headEnd/>
            <a:tailEnd/>
          </a:ln>
        </p:spPr>
      </p:pic>
      <p:pic>
        <p:nvPicPr>
          <p:cNvPr id="16400" name="Picture 10" descr="nickelocene"/>
          <p:cNvPicPr>
            <a:picLocks noChangeAspect="1" noChangeArrowheads="1"/>
          </p:cNvPicPr>
          <p:nvPr/>
        </p:nvPicPr>
        <p:blipFill>
          <a:blip r:embed="rId11" cstate="print"/>
          <a:srcRect/>
          <a:stretch>
            <a:fillRect/>
          </a:stretch>
        </p:blipFill>
        <p:spPr bwMode="auto">
          <a:xfrm>
            <a:off x="9601201" y="4495801"/>
            <a:ext cx="835025" cy="2170113"/>
          </a:xfrm>
          <a:prstGeom prst="rect">
            <a:avLst/>
          </a:prstGeom>
          <a:noFill/>
          <a:ln w="9525">
            <a:noFill/>
            <a:miter lim="800000"/>
            <a:headEnd/>
            <a:tailEnd/>
          </a:ln>
        </p:spPr>
      </p:pic>
      <p:pic>
        <p:nvPicPr>
          <p:cNvPr id="46091" name="Picture 2" descr="PhCr(CO)3.BMP"/>
          <p:cNvPicPr>
            <a:picLocks noChangeAspect="1" noChangeArrowheads="1"/>
          </p:cNvPicPr>
          <p:nvPr/>
        </p:nvPicPr>
        <p:blipFill>
          <a:blip r:embed="rId12" cstate="print"/>
          <a:srcRect l="28036" t="4111" r="27821" b="3836"/>
          <a:stretch>
            <a:fillRect/>
          </a:stretch>
        </p:blipFill>
        <p:spPr bwMode="auto">
          <a:xfrm>
            <a:off x="6400801" y="5257800"/>
            <a:ext cx="1127125" cy="1143000"/>
          </a:xfrm>
          <a:prstGeom prst="rect">
            <a:avLst/>
          </a:prstGeom>
          <a:noFill/>
          <a:ln w="9525">
            <a:noFill/>
            <a:miter lim="800000"/>
            <a:headEnd/>
            <a:tailEnd/>
          </a:ln>
        </p:spPr>
      </p:pic>
      <p:pic>
        <p:nvPicPr>
          <p:cNvPr id="16402" name="Picture 13" descr="5"/>
          <p:cNvPicPr>
            <a:picLocks noChangeAspect="1" noChangeArrowheads="1"/>
          </p:cNvPicPr>
          <p:nvPr/>
        </p:nvPicPr>
        <p:blipFill>
          <a:blip r:embed="rId13" cstate="print"/>
          <a:srcRect/>
          <a:stretch>
            <a:fillRect/>
          </a:stretch>
        </p:blipFill>
        <p:spPr bwMode="auto">
          <a:xfrm>
            <a:off x="8077201" y="5486401"/>
            <a:ext cx="1598613" cy="1089025"/>
          </a:xfrm>
          <a:prstGeom prst="rect">
            <a:avLst/>
          </a:prstGeom>
          <a:noFill/>
          <a:ln w="9525">
            <a:noFill/>
            <a:miter lim="800000"/>
            <a:headEnd/>
            <a:tailEnd/>
          </a:ln>
        </p:spPr>
      </p:pic>
      <p:pic>
        <p:nvPicPr>
          <p:cNvPr id="16403" name="Picture 15" descr="http://cdn.csdecisions.com/wp-content/uploads/2012/09/sandwich1.jpg"/>
          <p:cNvPicPr>
            <a:picLocks noChangeAspect="1" noChangeArrowheads="1"/>
          </p:cNvPicPr>
          <p:nvPr/>
        </p:nvPicPr>
        <p:blipFill>
          <a:blip r:embed="rId14" cstate="print"/>
          <a:srcRect l="10745" r="12836"/>
          <a:stretch>
            <a:fillRect/>
          </a:stretch>
        </p:blipFill>
        <p:spPr bwMode="auto">
          <a:xfrm>
            <a:off x="8534400" y="152400"/>
            <a:ext cx="2133600" cy="1041400"/>
          </a:xfrm>
          <a:prstGeom prst="rect">
            <a:avLst/>
          </a:prstGeom>
          <a:noFill/>
          <a:ln w="9525">
            <a:noFill/>
            <a:miter lim="800000"/>
            <a:headEnd/>
            <a:tailEnd/>
          </a:ln>
        </p:spPr>
      </p:pic>
      <p:sp>
        <p:nvSpPr>
          <p:cNvPr id="16404" name="TextBox 26"/>
          <p:cNvSpPr txBox="1">
            <a:spLocks noChangeArrowheads="1"/>
          </p:cNvSpPr>
          <p:nvPr/>
        </p:nvSpPr>
        <p:spPr bwMode="auto">
          <a:xfrm>
            <a:off x="8382000" y="4876801"/>
            <a:ext cx="1219200" cy="523875"/>
          </a:xfrm>
          <a:prstGeom prst="rect">
            <a:avLst/>
          </a:prstGeom>
          <a:noFill/>
          <a:ln w="9525">
            <a:noFill/>
            <a:miter lim="800000"/>
            <a:headEnd/>
            <a:tailEnd/>
          </a:ln>
        </p:spPr>
        <p:txBody>
          <a:bodyPr>
            <a:spAutoFit/>
          </a:bodyPr>
          <a:lstStyle/>
          <a:p>
            <a:r>
              <a:rPr lang="en-US" sz="1400" dirty="0"/>
              <a:t>Triple </a:t>
            </a:r>
            <a:r>
              <a:rPr lang="en-US" sz="1400" dirty="0" err="1"/>
              <a:t>decker</a:t>
            </a:r>
            <a:r>
              <a:rPr lang="en-US" sz="1400" dirty="0"/>
              <a:t> &amp; polycyclic</a:t>
            </a:r>
            <a:endParaRPr lang="en-IN" sz="1400" dirty="0"/>
          </a:p>
        </p:txBody>
      </p:sp>
      <p:sp>
        <p:nvSpPr>
          <p:cNvPr id="21" name="TextBox 20"/>
          <p:cNvSpPr txBox="1"/>
          <p:nvPr/>
        </p:nvSpPr>
        <p:spPr>
          <a:xfrm>
            <a:off x="3505200" y="4191000"/>
            <a:ext cx="1524000" cy="338554"/>
          </a:xfrm>
          <a:prstGeom prst="rect">
            <a:avLst/>
          </a:prstGeom>
          <a:noFill/>
        </p:spPr>
        <p:txBody>
          <a:bodyPr wrap="square" rtlCol="0">
            <a:spAutoFit/>
          </a:bodyPr>
          <a:lstStyle/>
          <a:p>
            <a:r>
              <a:rPr lang="en-US" sz="1600" dirty="0">
                <a:solidFill>
                  <a:srgbClr val="A50021"/>
                </a:solidFill>
                <a:sym typeface="Symbol" pitchFamily="18" charset="2"/>
              </a:rPr>
              <a:t>(</a:t>
            </a:r>
            <a:r>
              <a:rPr lang="en-US" sz="1600" baseline="30000" dirty="0">
                <a:solidFill>
                  <a:srgbClr val="A50021"/>
                </a:solidFill>
                <a:sym typeface="Symbol" pitchFamily="18" charset="2"/>
              </a:rPr>
              <a:t>5</a:t>
            </a:r>
            <a:r>
              <a:rPr lang="en-US" sz="1600" dirty="0">
                <a:solidFill>
                  <a:srgbClr val="A50021"/>
                </a:solidFill>
                <a:sym typeface="Symbol" pitchFamily="18" charset="2"/>
              </a:rPr>
              <a:t>-C</a:t>
            </a:r>
            <a:r>
              <a:rPr lang="en-US" sz="1600" baseline="-25000" dirty="0">
                <a:solidFill>
                  <a:srgbClr val="A50021"/>
                </a:solidFill>
                <a:sym typeface="Symbol" pitchFamily="18" charset="2"/>
              </a:rPr>
              <a:t>5</a:t>
            </a:r>
            <a:r>
              <a:rPr lang="en-US" sz="1600" dirty="0">
                <a:solidFill>
                  <a:srgbClr val="A50021"/>
                </a:solidFill>
                <a:sym typeface="Symbol" pitchFamily="18" charset="2"/>
              </a:rPr>
              <a:t>H</a:t>
            </a:r>
            <a:r>
              <a:rPr lang="en-US" sz="1600" baseline="-25000" dirty="0">
                <a:solidFill>
                  <a:srgbClr val="A50021"/>
                </a:solidFill>
                <a:sym typeface="Symbol" pitchFamily="18" charset="2"/>
              </a:rPr>
              <a:t>5</a:t>
            </a:r>
            <a:r>
              <a:rPr lang="en-US" sz="1600" dirty="0">
                <a:solidFill>
                  <a:srgbClr val="A50021"/>
                </a:solidFill>
                <a:sym typeface="Symbol" pitchFamily="18" charset="2"/>
              </a:rPr>
              <a:t>)</a:t>
            </a:r>
            <a:r>
              <a:rPr lang="en-US" sz="1600" baseline="-25000" dirty="0">
                <a:solidFill>
                  <a:srgbClr val="A50021"/>
                </a:solidFill>
                <a:sym typeface="Symbol" pitchFamily="18" charset="2"/>
              </a:rPr>
              <a:t>2</a:t>
            </a:r>
            <a:r>
              <a:rPr lang="en-US" sz="1600" dirty="0">
                <a:solidFill>
                  <a:srgbClr val="A50021"/>
                </a:solidFill>
                <a:sym typeface="Symbol" pitchFamily="18" charset="2"/>
              </a:rPr>
              <a:t>Fe</a:t>
            </a:r>
            <a:endParaRPr lang="en-IN" sz="1600" dirty="0"/>
          </a:p>
        </p:txBody>
      </p:sp>
      <p:sp>
        <p:nvSpPr>
          <p:cNvPr id="22" name="TextBox 21"/>
          <p:cNvSpPr txBox="1"/>
          <p:nvPr/>
        </p:nvSpPr>
        <p:spPr>
          <a:xfrm>
            <a:off x="7924800" y="4114800"/>
            <a:ext cx="1524000" cy="338554"/>
          </a:xfrm>
          <a:prstGeom prst="rect">
            <a:avLst/>
          </a:prstGeom>
          <a:noFill/>
        </p:spPr>
        <p:txBody>
          <a:bodyPr wrap="square" rtlCol="0">
            <a:spAutoFit/>
          </a:bodyPr>
          <a:lstStyle/>
          <a:p>
            <a:r>
              <a:rPr lang="en-US" sz="1600" dirty="0">
                <a:solidFill>
                  <a:srgbClr val="A50021"/>
                </a:solidFill>
                <a:sym typeface="Symbol" pitchFamily="18" charset="2"/>
              </a:rPr>
              <a:t>(</a:t>
            </a:r>
            <a:r>
              <a:rPr lang="en-US" sz="1600" baseline="30000" dirty="0">
                <a:solidFill>
                  <a:srgbClr val="A50021"/>
                </a:solidFill>
                <a:sym typeface="Symbol" pitchFamily="18" charset="2"/>
              </a:rPr>
              <a:t>6</a:t>
            </a:r>
            <a:r>
              <a:rPr lang="en-US" sz="1600" dirty="0">
                <a:solidFill>
                  <a:srgbClr val="A50021"/>
                </a:solidFill>
                <a:sym typeface="Symbol" pitchFamily="18" charset="2"/>
              </a:rPr>
              <a:t>-C</a:t>
            </a:r>
            <a:r>
              <a:rPr lang="en-US" sz="1600" baseline="-25000" dirty="0">
                <a:solidFill>
                  <a:srgbClr val="A50021"/>
                </a:solidFill>
                <a:sym typeface="Symbol" pitchFamily="18" charset="2"/>
              </a:rPr>
              <a:t>6</a:t>
            </a:r>
            <a:r>
              <a:rPr lang="en-US" sz="1600" dirty="0">
                <a:solidFill>
                  <a:srgbClr val="A50021"/>
                </a:solidFill>
                <a:sym typeface="Symbol" pitchFamily="18" charset="2"/>
              </a:rPr>
              <a:t>H</a:t>
            </a:r>
            <a:r>
              <a:rPr lang="en-US" sz="1600" baseline="-25000" dirty="0">
                <a:solidFill>
                  <a:srgbClr val="A50021"/>
                </a:solidFill>
                <a:sym typeface="Symbol" pitchFamily="18" charset="2"/>
              </a:rPr>
              <a:t>6</a:t>
            </a:r>
            <a:r>
              <a:rPr lang="en-US" sz="1600" dirty="0">
                <a:solidFill>
                  <a:srgbClr val="A50021"/>
                </a:solidFill>
                <a:sym typeface="Symbol" pitchFamily="18" charset="2"/>
              </a:rPr>
              <a:t>)</a:t>
            </a:r>
            <a:r>
              <a:rPr lang="en-US" sz="1600" baseline="-25000" dirty="0">
                <a:solidFill>
                  <a:srgbClr val="A50021"/>
                </a:solidFill>
                <a:sym typeface="Symbol" pitchFamily="18" charset="2"/>
              </a:rPr>
              <a:t>2</a:t>
            </a:r>
            <a:r>
              <a:rPr lang="en-US" sz="1600" dirty="0">
                <a:solidFill>
                  <a:srgbClr val="A50021"/>
                </a:solidFill>
                <a:sym typeface="Symbol" pitchFamily="18" charset="2"/>
              </a:rPr>
              <a:t>Cr</a:t>
            </a:r>
            <a:endParaRPr lang="en-IN" sz="1600" dirty="0"/>
          </a:p>
        </p:txBody>
      </p:sp>
    </p:spTree>
    <p:extLst>
      <p:ext uri="{BB962C8B-B14F-4D97-AF65-F5344CB8AC3E}">
        <p14:creationId xmlns:p14="http://schemas.microsoft.com/office/powerpoint/2010/main" val="1519750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7"/>
          <p:cNvSpPr txBox="1">
            <a:spLocks noChangeArrowheads="1"/>
          </p:cNvSpPr>
          <p:nvPr/>
        </p:nvSpPr>
        <p:spPr bwMode="auto">
          <a:xfrm>
            <a:off x="3124200" y="457200"/>
            <a:ext cx="6934200" cy="369332"/>
          </a:xfrm>
          <a:prstGeom prst="rect">
            <a:avLst/>
          </a:prstGeom>
          <a:solidFill>
            <a:srgbClr val="00FF00"/>
          </a:solidFill>
          <a:ln w="9525">
            <a:noFill/>
            <a:miter lim="800000"/>
            <a:headEnd/>
            <a:tailEnd/>
          </a:ln>
        </p:spPr>
        <p:txBody>
          <a:bodyPr wrap="square">
            <a:spAutoFit/>
          </a:bodyPr>
          <a:lstStyle/>
          <a:p>
            <a:pPr>
              <a:spcBef>
                <a:spcPct val="50000"/>
              </a:spcBef>
            </a:pPr>
            <a:r>
              <a:rPr lang="en-US" dirty="0" err="1"/>
              <a:t>Ferrocene</a:t>
            </a:r>
            <a:r>
              <a:rPr lang="en-US" dirty="0"/>
              <a:t>:  </a:t>
            </a:r>
            <a:r>
              <a:rPr lang="en-US" dirty="0" err="1"/>
              <a:t>Pathbreaking</a:t>
            </a:r>
            <a:r>
              <a:rPr lang="en-US" dirty="0"/>
              <a:t> discovery of  a sandwich compound</a:t>
            </a:r>
          </a:p>
        </p:txBody>
      </p:sp>
      <p:pic>
        <p:nvPicPr>
          <p:cNvPr id="4101" name="Picture 9" descr="wilkinson2c"/>
          <p:cNvPicPr>
            <a:picLocks noChangeAspect="1" noChangeArrowheads="1"/>
          </p:cNvPicPr>
          <p:nvPr/>
        </p:nvPicPr>
        <p:blipFill>
          <a:blip r:embed="rId3" cstate="print"/>
          <a:srcRect/>
          <a:stretch>
            <a:fillRect/>
          </a:stretch>
        </p:blipFill>
        <p:spPr bwMode="auto">
          <a:xfrm>
            <a:off x="1524001" y="4038600"/>
            <a:ext cx="1217613" cy="1676400"/>
          </a:xfrm>
          <a:prstGeom prst="rect">
            <a:avLst/>
          </a:prstGeom>
          <a:noFill/>
          <a:ln w="9525">
            <a:noFill/>
            <a:miter lim="800000"/>
            <a:headEnd/>
            <a:tailEnd/>
          </a:ln>
        </p:spPr>
      </p:pic>
      <p:pic>
        <p:nvPicPr>
          <p:cNvPr id="4102" name="Picture 10" descr="fischer_postcard"/>
          <p:cNvPicPr>
            <a:picLocks noChangeAspect="1" noChangeArrowheads="1"/>
          </p:cNvPicPr>
          <p:nvPr/>
        </p:nvPicPr>
        <p:blipFill>
          <a:blip r:embed="rId4" cstate="print"/>
          <a:srcRect/>
          <a:stretch>
            <a:fillRect/>
          </a:stretch>
        </p:blipFill>
        <p:spPr bwMode="auto">
          <a:xfrm>
            <a:off x="5181600" y="4114800"/>
            <a:ext cx="1257300" cy="1676400"/>
          </a:xfrm>
          <a:prstGeom prst="rect">
            <a:avLst/>
          </a:prstGeom>
          <a:noFill/>
          <a:ln w="9525">
            <a:noFill/>
            <a:miter lim="800000"/>
            <a:headEnd/>
            <a:tailEnd/>
          </a:ln>
        </p:spPr>
      </p:pic>
      <p:pic>
        <p:nvPicPr>
          <p:cNvPr id="4103" name="Picture 11" descr="woodwardc"/>
          <p:cNvPicPr>
            <a:picLocks noChangeAspect="1" noChangeArrowheads="1"/>
          </p:cNvPicPr>
          <p:nvPr/>
        </p:nvPicPr>
        <p:blipFill>
          <a:blip r:embed="rId5" cstate="print"/>
          <a:srcRect r="9589"/>
          <a:stretch>
            <a:fillRect/>
          </a:stretch>
        </p:blipFill>
        <p:spPr bwMode="auto">
          <a:xfrm>
            <a:off x="9067800" y="4267200"/>
            <a:ext cx="1157288" cy="1524000"/>
          </a:xfrm>
          <a:prstGeom prst="rect">
            <a:avLst/>
          </a:prstGeom>
          <a:noFill/>
          <a:ln w="9525">
            <a:noFill/>
            <a:miter lim="800000"/>
            <a:headEnd/>
            <a:tailEnd/>
          </a:ln>
        </p:spPr>
      </p:pic>
      <p:pic>
        <p:nvPicPr>
          <p:cNvPr id="4104" name="Picture 13"/>
          <p:cNvPicPr>
            <a:picLocks noChangeAspect="1" noChangeArrowheads="1"/>
          </p:cNvPicPr>
          <p:nvPr/>
        </p:nvPicPr>
        <p:blipFill>
          <a:blip r:embed="rId6" cstate="print"/>
          <a:srcRect b="11111"/>
          <a:stretch>
            <a:fillRect/>
          </a:stretch>
        </p:blipFill>
        <p:spPr bwMode="auto">
          <a:xfrm>
            <a:off x="1752601" y="1295400"/>
            <a:ext cx="1243013" cy="1447800"/>
          </a:xfrm>
          <a:prstGeom prst="rect">
            <a:avLst/>
          </a:prstGeom>
          <a:noFill/>
          <a:ln w="9525">
            <a:noFill/>
            <a:miter lim="800000"/>
            <a:headEnd/>
            <a:tailEnd/>
          </a:ln>
        </p:spPr>
      </p:pic>
      <p:pic>
        <p:nvPicPr>
          <p:cNvPr id="4105" name="Picture 14"/>
          <p:cNvPicPr>
            <a:picLocks noChangeAspect="1" noChangeArrowheads="1"/>
          </p:cNvPicPr>
          <p:nvPr/>
        </p:nvPicPr>
        <p:blipFill>
          <a:blip r:embed="rId7" cstate="print"/>
          <a:srcRect l="8571" r="20779" b="23199"/>
          <a:stretch>
            <a:fillRect/>
          </a:stretch>
        </p:blipFill>
        <p:spPr bwMode="auto">
          <a:xfrm>
            <a:off x="9144001" y="1295400"/>
            <a:ext cx="1001713" cy="1295400"/>
          </a:xfrm>
          <a:prstGeom prst="rect">
            <a:avLst/>
          </a:prstGeom>
          <a:noFill/>
          <a:ln w="9525">
            <a:noFill/>
            <a:miter lim="800000"/>
            <a:headEnd/>
            <a:tailEnd/>
          </a:ln>
        </p:spPr>
      </p:pic>
      <p:pic>
        <p:nvPicPr>
          <p:cNvPr id="4106" name="Picture 16"/>
          <p:cNvPicPr>
            <a:picLocks noChangeAspect="1" noChangeArrowheads="1"/>
          </p:cNvPicPr>
          <p:nvPr/>
        </p:nvPicPr>
        <p:blipFill>
          <a:blip r:embed="rId8" cstate="print"/>
          <a:srcRect/>
          <a:stretch>
            <a:fillRect/>
          </a:stretch>
        </p:blipFill>
        <p:spPr bwMode="auto">
          <a:xfrm>
            <a:off x="3352801" y="3962400"/>
            <a:ext cx="1281113" cy="1676400"/>
          </a:xfrm>
          <a:prstGeom prst="rect">
            <a:avLst/>
          </a:prstGeom>
          <a:noFill/>
          <a:ln w="9525">
            <a:noFill/>
            <a:miter lim="800000"/>
            <a:headEnd/>
            <a:tailEnd/>
          </a:ln>
        </p:spPr>
      </p:pic>
      <p:sp>
        <p:nvSpPr>
          <p:cNvPr id="4107" name="Rectangle 19"/>
          <p:cNvSpPr>
            <a:spLocks noChangeArrowheads="1"/>
          </p:cNvSpPr>
          <p:nvPr/>
        </p:nvSpPr>
        <p:spPr bwMode="auto">
          <a:xfrm>
            <a:off x="1524001" y="2696647"/>
            <a:ext cx="184731" cy="369332"/>
          </a:xfrm>
          <a:prstGeom prst="rect">
            <a:avLst/>
          </a:prstGeom>
          <a:noFill/>
          <a:ln w="9525">
            <a:noFill/>
            <a:miter lim="800000"/>
            <a:headEnd/>
            <a:tailEnd/>
          </a:ln>
        </p:spPr>
        <p:txBody>
          <a:bodyPr wrap="none" anchor="ctr">
            <a:spAutoFit/>
          </a:bodyPr>
          <a:lstStyle/>
          <a:p>
            <a:endParaRPr lang="en-IN"/>
          </a:p>
        </p:txBody>
      </p:sp>
      <p:graphicFrame>
        <p:nvGraphicFramePr>
          <p:cNvPr id="4098" name="Object 20"/>
          <p:cNvGraphicFramePr>
            <a:graphicFrameLocks noChangeAspect="1"/>
          </p:cNvGraphicFramePr>
          <p:nvPr/>
        </p:nvGraphicFramePr>
        <p:xfrm>
          <a:off x="3657600" y="1371601"/>
          <a:ext cx="4554538" cy="1546225"/>
        </p:xfrm>
        <a:graphic>
          <a:graphicData uri="http://schemas.openxmlformats.org/presentationml/2006/ole">
            <mc:AlternateContent xmlns:mc="http://schemas.openxmlformats.org/markup-compatibility/2006">
              <mc:Choice xmlns:v="urn:schemas-microsoft-com:vml" Requires="v">
                <p:oleObj spid="_x0000_s4102" name="CS ChemDraw Drawing" r:id="rId9" imgW="4554360" imgH="1545480" progId="ChemDraw.Document.6.0">
                  <p:embed/>
                </p:oleObj>
              </mc:Choice>
              <mc:Fallback>
                <p:oleObj name="CS ChemDraw Drawing" r:id="rId9" imgW="4554360" imgH="1545480"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1371601"/>
                        <a:ext cx="4554538"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8" name="Text Box 21"/>
          <p:cNvSpPr txBox="1">
            <a:spLocks noChangeArrowheads="1"/>
          </p:cNvSpPr>
          <p:nvPr/>
        </p:nvSpPr>
        <p:spPr bwMode="auto">
          <a:xfrm>
            <a:off x="1524000" y="5715001"/>
            <a:ext cx="1752600" cy="366713"/>
          </a:xfrm>
          <a:prstGeom prst="rect">
            <a:avLst/>
          </a:prstGeom>
          <a:noFill/>
          <a:ln w="9525">
            <a:noFill/>
            <a:miter lim="800000"/>
            <a:headEnd/>
            <a:tailEnd/>
          </a:ln>
        </p:spPr>
        <p:txBody>
          <a:bodyPr>
            <a:spAutoFit/>
          </a:bodyPr>
          <a:lstStyle/>
          <a:p>
            <a:pPr>
              <a:spcBef>
                <a:spcPct val="50000"/>
              </a:spcBef>
            </a:pPr>
            <a:r>
              <a:rPr lang="en-US" b="1"/>
              <a:t>G. Wilkinson</a:t>
            </a:r>
          </a:p>
        </p:txBody>
      </p:sp>
      <p:sp>
        <p:nvSpPr>
          <p:cNvPr id="4109" name="Text Box 22"/>
          <p:cNvSpPr txBox="1">
            <a:spLocks noChangeArrowheads="1"/>
          </p:cNvSpPr>
          <p:nvPr/>
        </p:nvSpPr>
        <p:spPr bwMode="auto">
          <a:xfrm>
            <a:off x="5105400" y="5715001"/>
            <a:ext cx="1600200" cy="366713"/>
          </a:xfrm>
          <a:prstGeom prst="rect">
            <a:avLst/>
          </a:prstGeom>
          <a:noFill/>
          <a:ln w="9525">
            <a:noFill/>
            <a:miter lim="800000"/>
            <a:headEnd/>
            <a:tailEnd/>
          </a:ln>
        </p:spPr>
        <p:txBody>
          <a:bodyPr>
            <a:spAutoFit/>
          </a:bodyPr>
          <a:lstStyle/>
          <a:p>
            <a:pPr>
              <a:spcBef>
                <a:spcPct val="50000"/>
              </a:spcBef>
            </a:pPr>
            <a:r>
              <a:rPr lang="en-US" b="1"/>
              <a:t>E. O. Fischer</a:t>
            </a:r>
          </a:p>
        </p:txBody>
      </p:sp>
      <p:sp>
        <p:nvSpPr>
          <p:cNvPr id="4110" name="Text Box 23"/>
          <p:cNvSpPr txBox="1">
            <a:spLocks noChangeArrowheads="1"/>
          </p:cNvSpPr>
          <p:nvPr/>
        </p:nvSpPr>
        <p:spPr bwMode="auto">
          <a:xfrm>
            <a:off x="8686800" y="5715001"/>
            <a:ext cx="1981200" cy="366713"/>
          </a:xfrm>
          <a:prstGeom prst="rect">
            <a:avLst/>
          </a:prstGeom>
          <a:noFill/>
          <a:ln w="9525">
            <a:noFill/>
            <a:miter lim="800000"/>
            <a:headEnd/>
            <a:tailEnd/>
          </a:ln>
        </p:spPr>
        <p:txBody>
          <a:bodyPr>
            <a:spAutoFit/>
          </a:bodyPr>
          <a:lstStyle/>
          <a:p>
            <a:pPr>
              <a:spcBef>
                <a:spcPct val="50000"/>
              </a:spcBef>
            </a:pPr>
            <a:r>
              <a:rPr lang="en-US" b="1"/>
              <a:t>R. B. Woodward</a:t>
            </a:r>
          </a:p>
        </p:txBody>
      </p:sp>
      <p:sp>
        <p:nvSpPr>
          <p:cNvPr id="4111" name="Rectangle 24"/>
          <p:cNvSpPr>
            <a:spLocks noChangeArrowheads="1"/>
          </p:cNvSpPr>
          <p:nvPr/>
        </p:nvSpPr>
        <p:spPr bwMode="auto">
          <a:xfrm>
            <a:off x="3034985" y="5636133"/>
            <a:ext cx="1916742" cy="584775"/>
          </a:xfrm>
          <a:prstGeom prst="rect">
            <a:avLst/>
          </a:prstGeom>
          <a:noFill/>
          <a:ln w="9525">
            <a:noFill/>
            <a:miter lim="800000"/>
            <a:headEnd/>
            <a:tailEnd/>
          </a:ln>
        </p:spPr>
        <p:txBody>
          <a:bodyPr wrap="none" anchor="ctr">
            <a:spAutoFit/>
          </a:bodyPr>
          <a:lstStyle/>
          <a:p>
            <a:pPr algn="ctr"/>
            <a:r>
              <a:rPr lang="en-US" sz="1400"/>
              <a:t>1973 Nobel Prize</a:t>
            </a:r>
          </a:p>
          <a:p>
            <a:pPr algn="ctr"/>
            <a:r>
              <a:rPr lang="en-US" sz="1400"/>
              <a:t>‘sandwich compounds</a:t>
            </a:r>
            <a:r>
              <a:rPr lang="en-US"/>
              <a:t>’ </a:t>
            </a:r>
          </a:p>
        </p:txBody>
      </p:sp>
      <p:sp>
        <p:nvSpPr>
          <p:cNvPr id="4112" name="Rectangle 25"/>
          <p:cNvSpPr>
            <a:spLocks noChangeArrowheads="1"/>
          </p:cNvSpPr>
          <p:nvPr/>
        </p:nvSpPr>
        <p:spPr bwMode="auto">
          <a:xfrm>
            <a:off x="8603500" y="5940753"/>
            <a:ext cx="1993815" cy="523220"/>
          </a:xfrm>
          <a:prstGeom prst="rect">
            <a:avLst/>
          </a:prstGeom>
          <a:noFill/>
          <a:ln w="9525">
            <a:noFill/>
            <a:miter lim="800000"/>
            <a:headEnd/>
            <a:tailEnd/>
          </a:ln>
        </p:spPr>
        <p:txBody>
          <a:bodyPr wrap="none" anchor="ctr">
            <a:spAutoFit/>
          </a:bodyPr>
          <a:lstStyle/>
          <a:p>
            <a:pPr algn="ctr"/>
            <a:r>
              <a:rPr lang="en-US" sz="1400"/>
              <a:t>1965 Nobel Prize</a:t>
            </a:r>
          </a:p>
          <a:p>
            <a:pPr algn="ctr"/>
            <a:r>
              <a:rPr lang="en-US" sz="1400"/>
              <a:t>‘art of organic synthesis’ </a:t>
            </a:r>
          </a:p>
        </p:txBody>
      </p:sp>
      <p:sp>
        <p:nvSpPr>
          <p:cNvPr id="4113" name="Text Box 26"/>
          <p:cNvSpPr txBox="1">
            <a:spLocks noChangeArrowheads="1"/>
          </p:cNvSpPr>
          <p:nvPr/>
        </p:nvSpPr>
        <p:spPr bwMode="auto">
          <a:xfrm>
            <a:off x="3733800" y="3429000"/>
            <a:ext cx="4724400" cy="415498"/>
          </a:xfrm>
          <a:prstGeom prst="rect">
            <a:avLst/>
          </a:prstGeom>
          <a:noFill/>
          <a:ln w="9525">
            <a:noFill/>
            <a:miter lim="800000"/>
            <a:headEnd/>
            <a:tailEnd/>
          </a:ln>
        </p:spPr>
        <p:txBody>
          <a:bodyPr>
            <a:spAutoFit/>
          </a:bodyPr>
          <a:lstStyle/>
          <a:p>
            <a:pPr>
              <a:lnSpc>
                <a:spcPct val="50000"/>
              </a:lnSpc>
              <a:spcBef>
                <a:spcPct val="50000"/>
              </a:spcBef>
            </a:pPr>
            <a:r>
              <a:rPr lang="en-US" sz="1400" b="1" i="1" dirty="0">
                <a:solidFill>
                  <a:srgbClr val="000099"/>
                </a:solidFill>
              </a:rPr>
              <a:t>A</a:t>
            </a:r>
            <a:r>
              <a:rPr lang="en-US" sz="1400" b="1" i="1" dirty="0">
                <a:solidFill>
                  <a:srgbClr val="990033"/>
                </a:solidFill>
              </a:rPr>
              <a:t> </a:t>
            </a:r>
            <a:r>
              <a:rPr lang="en-US" sz="1400" b="1" i="1" dirty="0">
                <a:solidFill>
                  <a:schemeClr val="accent2"/>
                </a:solidFill>
              </a:rPr>
              <a:t>new type of </a:t>
            </a:r>
            <a:r>
              <a:rPr lang="en-US" sz="1400" b="1" i="1" dirty="0" err="1">
                <a:solidFill>
                  <a:schemeClr val="accent2"/>
                </a:solidFill>
              </a:rPr>
              <a:t>organo</a:t>
            </a:r>
            <a:r>
              <a:rPr lang="en-US" sz="1400" b="1" i="1" dirty="0">
                <a:solidFill>
                  <a:schemeClr val="accent2"/>
                </a:solidFill>
              </a:rPr>
              <a:t>-iron compound,    Nature 1951</a:t>
            </a:r>
          </a:p>
          <a:p>
            <a:pPr>
              <a:lnSpc>
                <a:spcPct val="50000"/>
              </a:lnSpc>
              <a:spcBef>
                <a:spcPct val="50000"/>
              </a:spcBef>
            </a:pPr>
            <a:r>
              <a:rPr lang="en-GB" sz="1400" b="1" i="1" dirty="0" err="1">
                <a:solidFill>
                  <a:schemeClr val="accent2"/>
                </a:solidFill>
              </a:rPr>
              <a:t>Dicyclopentadienyl</a:t>
            </a:r>
            <a:r>
              <a:rPr lang="en-GB" sz="1400" b="1" i="1" dirty="0">
                <a:solidFill>
                  <a:schemeClr val="accent2"/>
                </a:solidFill>
              </a:rPr>
              <a:t> iron,  J. Chem. Soc., 1952</a:t>
            </a:r>
            <a:r>
              <a:rPr lang="en-US" sz="1400" dirty="0">
                <a:solidFill>
                  <a:schemeClr val="accent2"/>
                </a:solidFill>
              </a:rPr>
              <a:t> </a:t>
            </a:r>
          </a:p>
        </p:txBody>
      </p:sp>
      <p:sp>
        <p:nvSpPr>
          <p:cNvPr id="4114" name="Text Box 27"/>
          <p:cNvSpPr txBox="1">
            <a:spLocks noChangeArrowheads="1"/>
          </p:cNvSpPr>
          <p:nvPr/>
        </p:nvSpPr>
        <p:spPr bwMode="auto">
          <a:xfrm>
            <a:off x="1828800" y="2743201"/>
            <a:ext cx="990600" cy="366713"/>
          </a:xfrm>
          <a:prstGeom prst="rect">
            <a:avLst/>
          </a:prstGeom>
          <a:noFill/>
          <a:ln w="9525">
            <a:noFill/>
            <a:miter lim="800000"/>
            <a:headEnd/>
            <a:tailEnd/>
          </a:ln>
        </p:spPr>
        <p:txBody>
          <a:bodyPr>
            <a:spAutoFit/>
          </a:bodyPr>
          <a:lstStyle/>
          <a:p>
            <a:pPr>
              <a:spcBef>
                <a:spcPct val="50000"/>
              </a:spcBef>
            </a:pPr>
            <a:r>
              <a:rPr lang="en-US"/>
              <a:t>Pauson</a:t>
            </a:r>
          </a:p>
        </p:txBody>
      </p:sp>
      <p:sp>
        <p:nvSpPr>
          <p:cNvPr id="4115" name="Text Box 28"/>
          <p:cNvSpPr txBox="1">
            <a:spLocks noChangeArrowheads="1"/>
          </p:cNvSpPr>
          <p:nvPr/>
        </p:nvSpPr>
        <p:spPr bwMode="auto">
          <a:xfrm>
            <a:off x="9372600" y="2514601"/>
            <a:ext cx="1066800" cy="366713"/>
          </a:xfrm>
          <a:prstGeom prst="rect">
            <a:avLst/>
          </a:prstGeom>
          <a:noFill/>
          <a:ln w="9525">
            <a:noFill/>
            <a:miter lim="800000"/>
            <a:headEnd/>
            <a:tailEnd/>
          </a:ln>
        </p:spPr>
        <p:txBody>
          <a:bodyPr>
            <a:spAutoFit/>
          </a:bodyPr>
          <a:lstStyle/>
          <a:p>
            <a:pPr>
              <a:spcBef>
                <a:spcPct val="50000"/>
              </a:spcBef>
            </a:pPr>
            <a:r>
              <a:rPr lang="en-US"/>
              <a:t>Kealy</a:t>
            </a:r>
          </a:p>
        </p:txBody>
      </p:sp>
      <p:sp>
        <p:nvSpPr>
          <p:cNvPr id="4116" name="AutoShape 30"/>
          <p:cNvSpPr>
            <a:spLocks noChangeArrowheads="1"/>
          </p:cNvSpPr>
          <p:nvPr/>
        </p:nvSpPr>
        <p:spPr bwMode="auto">
          <a:xfrm>
            <a:off x="9144000" y="3810000"/>
            <a:ext cx="1295400" cy="381000"/>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a:r>
              <a:rPr lang="en-US" sz="1200"/>
              <a:t>Ferrocene</a:t>
            </a:r>
          </a:p>
        </p:txBody>
      </p:sp>
      <p:sp>
        <p:nvSpPr>
          <p:cNvPr id="4117" name="Text Box 31"/>
          <p:cNvSpPr txBox="1">
            <a:spLocks noChangeArrowheads="1"/>
          </p:cNvSpPr>
          <p:nvPr/>
        </p:nvSpPr>
        <p:spPr bwMode="auto">
          <a:xfrm>
            <a:off x="2895600" y="6400801"/>
            <a:ext cx="6858000" cy="366713"/>
          </a:xfrm>
          <a:prstGeom prst="rect">
            <a:avLst/>
          </a:prstGeom>
          <a:noFill/>
          <a:ln w="9525">
            <a:noFill/>
            <a:miter lim="800000"/>
            <a:headEnd/>
            <a:tailEnd/>
          </a:ln>
        </p:spPr>
        <p:txBody>
          <a:bodyPr>
            <a:spAutoFit/>
          </a:bodyPr>
          <a:lstStyle/>
          <a:p>
            <a:pPr>
              <a:spcBef>
                <a:spcPct val="50000"/>
              </a:spcBef>
            </a:pPr>
            <a:r>
              <a:rPr lang="en-GB">
                <a:solidFill>
                  <a:srgbClr val="990033"/>
                </a:solidFill>
              </a:rPr>
              <a:t> </a:t>
            </a:r>
            <a:r>
              <a:rPr lang="en-GB" sz="1400" b="1">
                <a:solidFill>
                  <a:srgbClr val="990033"/>
                </a:solidFill>
              </a:rPr>
              <a:t>Wilkinson, Rosenblum, Whitney, Woodward, </a:t>
            </a:r>
            <a:r>
              <a:rPr lang="en-GB" sz="1400" b="1" i="1">
                <a:solidFill>
                  <a:srgbClr val="990033"/>
                </a:solidFill>
              </a:rPr>
              <a:t>J. Am. Chem. Soc</a:t>
            </a:r>
            <a:r>
              <a:rPr lang="en-GB" sz="1400" b="1">
                <a:solidFill>
                  <a:srgbClr val="990033"/>
                </a:solidFill>
              </a:rPr>
              <a:t>., 1952 </a:t>
            </a:r>
            <a:endParaRPr lang="en-US" sz="1400" b="1">
              <a:solidFill>
                <a:srgbClr val="990033"/>
              </a:solidFill>
            </a:endParaRPr>
          </a:p>
        </p:txBody>
      </p:sp>
      <p:graphicFrame>
        <p:nvGraphicFramePr>
          <p:cNvPr id="4099" name="Object 32"/>
          <p:cNvGraphicFramePr>
            <a:graphicFrameLocks noChangeAspect="1"/>
          </p:cNvGraphicFramePr>
          <p:nvPr/>
        </p:nvGraphicFramePr>
        <p:xfrm>
          <a:off x="7086601" y="4114800"/>
          <a:ext cx="1279525" cy="1676400"/>
        </p:xfrm>
        <a:graphic>
          <a:graphicData uri="http://schemas.openxmlformats.org/presentationml/2006/ole">
            <mc:AlternateContent xmlns:mc="http://schemas.openxmlformats.org/markup-compatibility/2006">
              <mc:Choice xmlns:v="urn:schemas-microsoft-com:vml" Requires="v">
                <p:oleObj spid="_x0000_s4103" name="CS ChemDraw Drawing" r:id="rId11" imgW="802800" imgH="1053000" progId="ChemDraw.Document.6.0">
                  <p:embed/>
                </p:oleObj>
              </mc:Choice>
              <mc:Fallback>
                <p:oleObj name="CS ChemDraw Drawing" r:id="rId11" imgW="802800" imgH="1053000" progId="ChemDraw.Document.6.0">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601" y="4114800"/>
                        <a:ext cx="12795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8" name="Text Box 33"/>
          <p:cNvSpPr txBox="1">
            <a:spLocks noChangeArrowheads="1"/>
          </p:cNvSpPr>
          <p:nvPr/>
        </p:nvSpPr>
        <p:spPr bwMode="auto">
          <a:xfrm>
            <a:off x="8991600" y="2819400"/>
            <a:ext cx="1676400" cy="274638"/>
          </a:xfrm>
          <a:prstGeom prst="rect">
            <a:avLst/>
          </a:prstGeom>
          <a:noFill/>
          <a:ln w="9525">
            <a:noFill/>
            <a:miter lim="800000"/>
            <a:headEnd/>
            <a:tailEnd/>
          </a:ln>
        </p:spPr>
        <p:txBody>
          <a:bodyPr>
            <a:spAutoFit/>
          </a:bodyPr>
          <a:lstStyle/>
          <a:p>
            <a:pPr>
              <a:spcBef>
                <a:spcPct val="50000"/>
              </a:spcBef>
            </a:pPr>
            <a:r>
              <a:rPr lang="en-US" sz="1200"/>
              <a:t>expected fulvalene</a:t>
            </a:r>
          </a:p>
        </p:txBody>
      </p:sp>
      <p:pic>
        <p:nvPicPr>
          <p:cNvPr id="4119" name="Picture 34"/>
          <p:cNvPicPr>
            <a:picLocks noChangeAspect="1" noChangeArrowheads="1"/>
          </p:cNvPicPr>
          <p:nvPr/>
        </p:nvPicPr>
        <p:blipFill>
          <a:blip r:embed="rId13" cstate="print"/>
          <a:srcRect/>
          <a:stretch>
            <a:fillRect/>
          </a:stretch>
        </p:blipFill>
        <p:spPr bwMode="auto">
          <a:xfrm>
            <a:off x="9220200" y="3048001"/>
            <a:ext cx="990600" cy="404813"/>
          </a:xfrm>
          <a:prstGeom prst="rect">
            <a:avLst/>
          </a:prstGeom>
          <a:noFill/>
          <a:ln w="9525">
            <a:noFill/>
            <a:miter lim="800000"/>
            <a:headEnd/>
            <a:tailEnd/>
          </a:ln>
        </p:spPr>
      </p:pic>
    </p:spTree>
    <p:extLst>
      <p:ext uri="{BB962C8B-B14F-4D97-AF65-F5344CB8AC3E}">
        <p14:creationId xmlns:p14="http://schemas.microsoft.com/office/powerpoint/2010/main" val="4073033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4406</Words>
  <Application>Microsoft Office PowerPoint</Application>
  <PresentationFormat>Widescreen</PresentationFormat>
  <Paragraphs>710</Paragraphs>
  <Slides>70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78" baseType="lpstr">
      <vt:lpstr>Arial</vt:lpstr>
      <vt:lpstr>Calibri</vt:lpstr>
      <vt:lpstr>Calibri Light</vt:lpstr>
      <vt:lpstr>Symbol</vt:lpstr>
      <vt:lpstr>Times New Roman</vt:lpstr>
      <vt:lpstr>Office Theme</vt:lpstr>
      <vt:lpstr>CS ChemDraw Drawing</vt:lpstr>
      <vt:lpstr>Chem3D XML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2017-11-21T11:18:13Z</dcterms:created>
  <dcterms:modified xsi:type="dcterms:W3CDTF">2017-11-21T23:34:00Z</dcterms:modified>
</cp:coreProperties>
</file>